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2" r:id="rId1"/>
  </p:sldMasterIdLst>
  <p:notesMasterIdLst>
    <p:notesMasterId r:id="rId29"/>
  </p:notesMasterIdLst>
  <p:sldIdLst>
    <p:sldId id="256" r:id="rId2"/>
    <p:sldId id="260" r:id="rId3"/>
    <p:sldId id="279" r:id="rId4"/>
    <p:sldId id="301" r:id="rId5"/>
    <p:sldId id="281" r:id="rId6"/>
    <p:sldId id="283" r:id="rId7"/>
    <p:sldId id="284" r:id="rId8"/>
    <p:sldId id="286" r:id="rId9"/>
    <p:sldId id="285" r:id="rId10"/>
    <p:sldId id="287" r:id="rId11"/>
    <p:sldId id="288" r:id="rId12"/>
    <p:sldId id="289" r:id="rId13"/>
    <p:sldId id="290" r:id="rId14"/>
    <p:sldId id="291" r:id="rId15"/>
    <p:sldId id="293" r:id="rId16"/>
    <p:sldId id="294" r:id="rId17"/>
    <p:sldId id="296" r:id="rId18"/>
    <p:sldId id="298" r:id="rId19"/>
    <p:sldId id="299" r:id="rId20"/>
    <p:sldId id="300" r:id="rId21"/>
    <p:sldId id="302" r:id="rId22"/>
    <p:sldId id="305" r:id="rId23"/>
    <p:sldId id="306" r:id="rId24"/>
    <p:sldId id="308" r:id="rId25"/>
    <p:sldId id="309" r:id="rId26"/>
    <p:sldId id="273" r:id="rId27"/>
    <p:sldId id="31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8D9"/>
    <a:srgbClr val="51B826"/>
    <a:srgbClr val="3D42D0"/>
    <a:srgbClr val="E2E317"/>
    <a:srgbClr val="F01716"/>
    <a:srgbClr val="184C14"/>
    <a:srgbClr val="EA7C04"/>
    <a:srgbClr val="0E0B27"/>
    <a:srgbClr val="22C9F8"/>
    <a:srgbClr val="AB5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/>
    <p:restoredTop sz="94771"/>
  </p:normalViewPr>
  <p:slideViewPr>
    <p:cSldViewPr snapToGrid="0" snapToObjects="1">
      <p:cViewPr varScale="1">
        <p:scale>
          <a:sx n="101" d="100"/>
          <a:sy n="101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52A61-2E41-6B4E-90A8-6F600C94301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8EB80-2029-F040-8A30-A34B9A1AD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4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5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92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9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21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46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6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25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2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93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32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53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2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06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03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65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77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5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9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0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0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87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04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1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0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6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7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2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0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6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1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5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B18F3-ED84-3E45-9596-898547C01F4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sv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microsoft.com/office/2007/relationships/media" Target="../media/media2.mo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6891D31-56A4-174A-A98B-B428148E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9687" y="4625795"/>
            <a:ext cx="8673427" cy="2395005"/>
          </a:xfrm>
          <a:ln>
            <a:noFill/>
            <a:prstDash val="dash"/>
            <a:miter lim="800000"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Gill Sans MT" panose="020B0502020104020203" pitchFamily="34" charset="77"/>
                <a:cs typeface="Al Nile" pitchFamily="2" charset="-78"/>
              </a:rPr>
              <a:t>A Game About Getting a Job</a:t>
            </a:r>
          </a:p>
          <a:p>
            <a:pPr>
              <a:lnSpc>
                <a:spcPct val="90000"/>
              </a:lnSpc>
            </a:pPr>
            <a:r>
              <a:rPr lang="en-US" sz="3600" b="0" dirty="0">
                <a:solidFill>
                  <a:schemeClr val="bg1"/>
                </a:solidFill>
                <a:latin typeface="Gill Sans MT" panose="020B0502020104020203" pitchFamily="34" charset="77"/>
                <a:cs typeface="Al Nile" pitchFamily="2" charset="-78"/>
              </a:rPr>
              <a:t>Seb Kryspin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AC027-5EDB-7F43-A5EE-02B421935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326996"/>
            <a:ext cx="8679915" cy="2965254"/>
          </a:xfrm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+mn-lt"/>
                <a:ea typeface="Hiragino Kaku Gothic Std W8" panose="020B0800000000000000" pitchFamily="34" charset="-128"/>
                <a:cs typeface="Aparajita" panose="020B0604020202020204" pitchFamily="34" charset="0"/>
              </a:rPr>
              <a:t>Job Hunter</a:t>
            </a:r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3" name="Graphic 32" descr="Thought bubble">
            <a:extLst>
              <a:ext uri="{FF2B5EF4-FFF2-40B4-BE49-F238E27FC236}">
                <a16:creationId xmlns:a16="http://schemas.microsoft.com/office/drawing/2014/main" id="{FA283C52-5067-5B46-9F07-16B20CF8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6250" y="180946"/>
            <a:ext cx="3343853" cy="33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50519DE-1EC0-D644-86D3-137F489CEEE6}"/>
              </a:ext>
            </a:extLst>
          </p:cNvPr>
          <p:cNvCxnSpPr>
            <a:cxnSpLocks/>
          </p:cNvCxnSpPr>
          <p:nvPr/>
        </p:nvCxnSpPr>
        <p:spPr>
          <a:xfrm flipH="1">
            <a:off x="8266272" y="-926294"/>
            <a:ext cx="13016" cy="2207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5E3EB68-80D7-1448-A993-CF67629F0EB1}"/>
              </a:ext>
            </a:extLst>
          </p:cNvPr>
          <p:cNvGrpSpPr/>
          <p:nvPr/>
        </p:nvGrpSpPr>
        <p:grpSpPr>
          <a:xfrm>
            <a:off x="-5291675" y="-5733893"/>
            <a:ext cx="22368115" cy="14028852"/>
            <a:chOff x="385618" y="-929502"/>
            <a:chExt cx="11819979" cy="67339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AA2D38B-3F43-B841-92E7-1BE8FDC5078F}"/>
                </a:ext>
              </a:extLst>
            </p:cNvPr>
            <p:cNvGrpSpPr/>
            <p:nvPr/>
          </p:nvGrpSpPr>
          <p:grpSpPr>
            <a:xfrm>
              <a:off x="385618" y="-929502"/>
              <a:ext cx="11819979" cy="6733972"/>
              <a:chOff x="385618" y="-929502"/>
              <a:chExt cx="11819979" cy="6733972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AC63C48-A579-064A-9326-9C32170924C2}"/>
                  </a:ext>
                </a:extLst>
              </p:cNvPr>
              <p:cNvSpPr/>
              <p:nvPr/>
            </p:nvSpPr>
            <p:spPr>
              <a:xfrm>
                <a:off x="8262153" y="-927154"/>
                <a:ext cx="1880116" cy="22081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649044C-E935-7D47-8016-390482BAB691}"/>
                  </a:ext>
                </a:extLst>
              </p:cNvPr>
              <p:cNvGrpSpPr/>
              <p:nvPr/>
            </p:nvGrpSpPr>
            <p:grpSpPr>
              <a:xfrm>
                <a:off x="385618" y="-929502"/>
                <a:ext cx="11819979" cy="6733972"/>
                <a:chOff x="385618" y="-929502"/>
                <a:chExt cx="11819979" cy="673397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0486243-5DE8-A745-B432-F6F152D3C667}"/>
                    </a:ext>
                  </a:extLst>
                </p:cNvPr>
                <p:cNvGrpSpPr/>
                <p:nvPr/>
              </p:nvGrpSpPr>
              <p:grpSpPr>
                <a:xfrm>
                  <a:off x="4158394" y="1286123"/>
                  <a:ext cx="3975422" cy="4285631"/>
                  <a:chOff x="5256883" y="404652"/>
                  <a:chExt cx="4965011" cy="5505274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F4205888-FF3A-7541-BFB0-A635E31CD691}"/>
                      </a:ext>
                    </a:extLst>
                  </p:cNvPr>
                  <p:cNvGrpSpPr/>
                  <p:nvPr/>
                </p:nvGrpSpPr>
                <p:grpSpPr>
                  <a:xfrm>
                    <a:off x="5280469" y="407273"/>
                    <a:ext cx="2364479" cy="2836610"/>
                    <a:chOff x="458261" y="1555445"/>
                    <a:chExt cx="3710247" cy="4205687"/>
                  </a:xfrm>
                </p:grpSpPr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C7433810-545B-264F-BBE2-CB4BEB3ADE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243FFE46-EBE7-884B-BE2A-7859C6D73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0738" y="3989281"/>
                      <a:ext cx="1108606" cy="1770214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CC43D2F6-1AF6-5147-950E-CE03628EB4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0F13B26F-854E-B342-89AB-CADF8AEB0A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016AF376-0A64-8A41-96C1-D7D9060D22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494F17AE-9EF0-0944-84D0-CE642F6BDD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144431A5-7892-0F41-8147-4A1661A87E3A}"/>
                      </a:ext>
                    </a:extLst>
                  </p:cNvPr>
                  <p:cNvGrpSpPr/>
                  <p:nvPr/>
                </p:nvGrpSpPr>
                <p:grpSpPr>
                  <a:xfrm>
                    <a:off x="5256883" y="3206871"/>
                    <a:ext cx="2394386" cy="2686770"/>
                    <a:chOff x="458261" y="1487089"/>
                    <a:chExt cx="3685475" cy="4272406"/>
                  </a:xfrm>
                </p:grpSpPr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D624BC0E-0CFE-0A41-90D8-794E8B2C4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148" y="1487089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66424F94-AE37-214C-A81A-6C31ACD0A7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F7A40807-4CDC-A442-8426-2BBAC96670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D3CDC7DB-48C1-6F40-968D-DC52AA9E9F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8398034C-20E7-D149-9B19-9A19CEA9D3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F39133F-1A15-634A-BDE3-B27395988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72586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9174FE15-61AD-AF4F-811B-9922E82FBE5F}"/>
                      </a:ext>
                    </a:extLst>
                  </p:cNvPr>
                  <p:cNvGrpSpPr/>
                  <p:nvPr/>
                </p:nvGrpSpPr>
                <p:grpSpPr>
                  <a:xfrm>
                    <a:off x="7761048" y="3223231"/>
                    <a:ext cx="2429906" cy="2670410"/>
                    <a:chOff x="458261" y="1513105"/>
                    <a:chExt cx="3740147" cy="4246390"/>
                  </a:xfrm>
                </p:grpSpPr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4BAFD450-2D22-ED4E-88A7-FA67C0E585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820" y="151310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6E0ABDC-50D4-2E4D-B1D8-6D7B3D83D8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167983D6-B314-CD4D-A019-C009465CB6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06DBB0A-6C01-BD42-B960-903833246B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D2C07385-B9FF-8443-9C48-85BF010485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D303FC4B-D2E3-AE48-951A-DFEEC4468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757019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9CF552B1-9D5B-D446-82CE-8F55AB7154CE}"/>
                      </a:ext>
                    </a:extLst>
                  </p:cNvPr>
                  <p:cNvGrpSpPr/>
                  <p:nvPr/>
                </p:nvGrpSpPr>
                <p:grpSpPr>
                  <a:xfrm>
                    <a:off x="7788793" y="404652"/>
                    <a:ext cx="2373825" cy="2836611"/>
                    <a:chOff x="458261" y="1555446"/>
                    <a:chExt cx="3746974" cy="4205688"/>
                  </a:xfrm>
                </p:grpSpPr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D0F44D22-D79B-E445-8CD5-7569529E9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647" y="1555446"/>
                      <a:ext cx="3684588" cy="4205688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94061E-09BC-1448-888B-79C234B5C1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4B8CFB7B-7A97-2D46-8FB4-8BA8B4C030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00005341-7D04-2A4A-ABD0-0D0CA45F17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429BC8C7-6785-0F44-BCF6-CDD83361D7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506F9119-16B0-A948-BC5D-7C8BD76B5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5618" y="3432290"/>
                  <a:ext cx="3740241" cy="2372180"/>
                </a:xfrm>
                <a:prstGeom prst="rect">
                  <a:avLst/>
                </a:prstGeom>
              </p:spPr>
            </p:pic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BA90B246-A06C-5442-BE4D-8B1EA7FD7D03}"/>
                    </a:ext>
                  </a:extLst>
                </p:cNvPr>
                <p:cNvGrpSpPr/>
                <p:nvPr/>
              </p:nvGrpSpPr>
              <p:grpSpPr>
                <a:xfrm>
                  <a:off x="8211289" y="1288163"/>
                  <a:ext cx="3994308" cy="4344173"/>
                  <a:chOff x="5233296" y="404651"/>
                  <a:chExt cx="4988598" cy="5580477"/>
                </a:xfrm>
              </p:grpSpPr>
              <p:pic>
                <p:nvPicPr>
                  <p:cNvPr id="126" name="Picture 125">
                    <a:extLst>
                      <a:ext uri="{FF2B5EF4-FFF2-40B4-BE49-F238E27FC236}">
                        <a16:creationId xmlns:a16="http://schemas.microsoft.com/office/drawing/2014/main" id="{95EC82E7-19AC-BA4B-BAF8-A9F276C72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233296" y="2792397"/>
                    <a:ext cx="2610527" cy="3192731"/>
                  </a:xfrm>
                  <a:prstGeom prst="rect">
                    <a:avLst/>
                  </a:prstGeom>
                </p:spPr>
              </p:pic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33F5BC77-B280-9C4C-9832-1BA4C4DA8BB1}"/>
                      </a:ext>
                    </a:extLst>
                  </p:cNvPr>
                  <p:cNvGrpSpPr/>
                  <p:nvPr/>
                </p:nvGrpSpPr>
                <p:grpSpPr>
                  <a:xfrm>
                    <a:off x="5280469" y="407273"/>
                    <a:ext cx="2364479" cy="2836610"/>
                    <a:chOff x="458261" y="1555445"/>
                    <a:chExt cx="3710247" cy="4205687"/>
                  </a:xfrm>
                </p:grpSpPr>
                <p:sp>
                  <p:nvSpPr>
                    <p:cNvPr id="148" name="Rectangle 147">
                      <a:extLst>
                        <a:ext uri="{FF2B5EF4-FFF2-40B4-BE49-F238E27FC236}">
                          <a16:creationId xmlns:a16="http://schemas.microsoft.com/office/drawing/2014/main" id="{8CD16351-5E46-854E-BE8C-A948639E1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1F969761-97C7-8041-B12F-1EFFA9707C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91F214C6-1BC8-A741-A3AA-FC32A6DEC03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B2EE2438-ED08-0443-88F6-E2A5F38521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AA089F68-2739-B94E-BD8E-8F09C5F265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D8E3E61D-7201-4743-B116-4A1E3336E38E}"/>
                      </a:ext>
                    </a:extLst>
                  </p:cNvPr>
                  <p:cNvGrpSpPr/>
                  <p:nvPr/>
                </p:nvGrpSpPr>
                <p:grpSpPr>
                  <a:xfrm>
                    <a:off x="5256883" y="3249857"/>
                    <a:ext cx="2410480" cy="2644813"/>
                    <a:chOff x="458261" y="1555445"/>
                    <a:chExt cx="3710247" cy="4205687"/>
                  </a:xfrm>
                </p:grpSpPr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CA5D8742-F5FF-9642-ADCC-06159A72B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97DC3AA8-2D2E-3F4A-91E2-584372B542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4A859D7D-0C3F-434A-ADCF-7CCF319B4D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BE18A942-7FA1-8F4F-949C-1A83CEA223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3E4A1E91-6EE2-6143-9EAD-058570DF9B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29" name="Picture 128">
                    <a:extLst>
                      <a:ext uri="{FF2B5EF4-FFF2-40B4-BE49-F238E27FC236}">
                        <a16:creationId xmlns:a16="http://schemas.microsoft.com/office/drawing/2014/main" id="{7400F9EA-A802-CA4B-8608-437C7A018E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72586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77C3571B-5B96-4244-8487-CD110B1CD7E4}"/>
                      </a:ext>
                    </a:extLst>
                  </p:cNvPr>
                  <p:cNvGrpSpPr/>
                  <p:nvPr/>
                </p:nvGrpSpPr>
                <p:grpSpPr>
                  <a:xfrm>
                    <a:off x="7761048" y="3249857"/>
                    <a:ext cx="2410480" cy="2644813"/>
                    <a:chOff x="458261" y="1555445"/>
                    <a:chExt cx="3710247" cy="4205687"/>
                  </a:xfrm>
                </p:grpSpPr>
                <p:sp>
                  <p:nvSpPr>
                    <p:cNvPr id="138" name="Rectangle 137">
                      <a:extLst>
                        <a:ext uri="{FF2B5EF4-FFF2-40B4-BE49-F238E27FC236}">
                          <a16:creationId xmlns:a16="http://schemas.microsoft.com/office/drawing/2014/main" id="{C5318E25-1B1F-2947-9A9C-5B27276B8A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8E994CCB-DD33-3141-AE90-508A5F9DF8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D6F415EA-CDC0-F34B-AD78-855068A46B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C220AC8A-721F-DB47-9BC0-295E6DC6F7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EC0D980F-5A48-A54B-B265-9AF1450350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31" name="Picture 130">
                    <a:extLst>
                      <a:ext uri="{FF2B5EF4-FFF2-40B4-BE49-F238E27FC236}">
                        <a16:creationId xmlns:a16="http://schemas.microsoft.com/office/drawing/2014/main" id="{0274C64A-94EE-9345-A9BA-B1EB2BF76E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757019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42A5C3F8-0EE9-DD48-AE2B-26C3F2247632}"/>
                      </a:ext>
                    </a:extLst>
                  </p:cNvPr>
                  <p:cNvGrpSpPr/>
                  <p:nvPr/>
                </p:nvGrpSpPr>
                <p:grpSpPr>
                  <a:xfrm>
                    <a:off x="7788793" y="404651"/>
                    <a:ext cx="2350558" cy="2836610"/>
                    <a:chOff x="458261" y="1555445"/>
                    <a:chExt cx="3710247" cy="4205687"/>
                  </a:xfrm>
                </p:grpSpPr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49A5BFB8-E8DD-4E43-9511-F21AE38A1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625FAF49-8A52-7A44-BD1B-EB6758E678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76132878-BFC5-9C42-AB98-C731917BD1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657A1E1D-4740-444C-8EF6-4519B663A88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950D0EC1-6CF1-7042-B787-FAB088315F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FFA4A1F-1FC6-0443-909A-4C63BABE0F37}"/>
                    </a:ext>
                  </a:extLst>
                </p:cNvPr>
                <p:cNvSpPr/>
                <p:nvPr/>
              </p:nvSpPr>
              <p:spPr>
                <a:xfrm>
                  <a:off x="10280220" y="-927155"/>
                  <a:ext cx="1880116" cy="220818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2728F733-FEF2-2A4A-961C-3E48DA9DDDF6}"/>
                    </a:ext>
                  </a:extLst>
                </p:cNvPr>
                <p:cNvSpPr/>
                <p:nvPr/>
              </p:nvSpPr>
              <p:spPr>
                <a:xfrm>
                  <a:off x="8528755" y="349705"/>
                  <a:ext cx="565683" cy="92944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C12184C8-3334-3943-ABD6-0C1BB17EA39D}"/>
                    </a:ext>
                  </a:extLst>
                </p:cNvPr>
                <p:cNvSpPr/>
                <p:nvPr/>
              </p:nvSpPr>
              <p:spPr>
                <a:xfrm>
                  <a:off x="10504588" y="-918292"/>
                  <a:ext cx="565683" cy="92944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1DF0A2C-4560-B944-9A9F-CA609FF3F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79797" y="-929502"/>
                  <a:ext cx="13016" cy="22073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49CBF554-5522-ED41-93EC-4FF8D471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2813" y="-929502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A5A3B84-3B7D-1D4D-9D2A-EE4C05C4BF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84082" y="153326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6D045893-91C4-BF42-840A-96231DEBF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84082" y="1276641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16215E54-32A9-324E-B9B4-8197CC8F7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9288" y="-926294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AB7F56B-DB50-A742-8561-DD68EAFAA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0557" y="156534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C594DEE3-AF26-634D-839C-E6C7111CD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0557" y="1279849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5712E6-6EB9-2F46-A9B1-4647CF88B91D}"/>
                </a:ext>
              </a:extLst>
            </p:cNvPr>
            <p:cNvSpPr/>
            <p:nvPr/>
          </p:nvSpPr>
          <p:spPr>
            <a:xfrm>
              <a:off x="6546581" y="1356349"/>
              <a:ext cx="616398" cy="10147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What if the player does this?</a:t>
            </a:r>
          </a:p>
        </p:txBody>
      </p:sp>
    </p:spTree>
    <p:extLst>
      <p:ext uri="{BB962C8B-B14F-4D97-AF65-F5344CB8AC3E}">
        <p14:creationId xmlns:p14="http://schemas.microsoft.com/office/powerpoint/2010/main" val="18896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52 -0.32153 L -0.03828 0.29814 " pathEditMode="fixed" rAng="0" ptsTypes="AA">
                                      <p:cBhvr>
                                        <p:cTn id="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40" y="30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3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An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 </a:t>
            </a:r>
            <a:r>
              <a:rPr lang="en-US" sz="4800" dirty="0">
                <a:solidFill>
                  <a:schemeClr val="accent1"/>
                </a:solidFill>
              </a:rPr>
              <a:t>and is On Ground</a:t>
            </a:r>
          </a:p>
          <a:p>
            <a:r>
              <a:rPr lang="en-US" sz="4800" dirty="0"/>
              <a:t>		Raise Character by 1 Unit</a:t>
            </a:r>
          </a:p>
          <a:p>
            <a:endParaRPr lang="en-US" sz="4800" dirty="0"/>
          </a:p>
          <a:p>
            <a:r>
              <a:rPr lang="en-US" sz="4800" dirty="0"/>
              <a:t>Else</a:t>
            </a:r>
          </a:p>
          <a:p>
            <a:r>
              <a:rPr lang="en-US" sz="4800" dirty="0"/>
              <a:t>		Put Character back on the 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894BF48E-08C5-964D-9901-59DC66828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7974" y="2288868"/>
            <a:ext cx="1894840" cy="18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5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Fundamental Problem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48028-7890-7249-A41E-129C083E0D5E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58EAB-AD8C-8846-94FF-F3BDCDFC9948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3C6EBA-A034-D941-B7F5-7C98C6A2D100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05AE2F-E812-2449-B023-EBC4F91DE221}"/>
              </a:ext>
            </a:extLst>
          </p:cNvPr>
          <p:cNvGrpSpPr/>
          <p:nvPr/>
        </p:nvGrpSpPr>
        <p:grpSpPr>
          <a:xfrm>
            <a:off x="458261" y="1539762"/>
            <a:ext cx="11552307" cy="4221370"/>
            <a:chOff x="458261" y="1539762"/>
            <a:chExt cx="11552307" cy="422137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FB1A35E-E01D-814C-B32D-FCA004853D17}"/>
                </a:ext>
              </a:extLst>
            </p:cNvPr>
            <p:cNvGrpSpPr/>
            <p:nvPr/>
          </p:nvGrpSpPr>
          <p:grpSpPr>
            <a:xfrm>
              <a:off x="458261" y="1539762"/>
              <a:ext cx="11552307" cy="4221370"/>
              <a:chOff x="458261" y="1539762"/>
              <a:chExt cx="11552307" cy="422137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B97D13F-33DD-394B-AF84-830DBE71921D}"/>
                  </a:ext>
                </a:extLst>
              </p:cNvPr>
              <p:cNvGrpSpPr/>
              <p:nvPr/>
            </p:nvGrpSpPr>
            <p:grpSpPr>
              <a:xfrm>
                <a:off x="458261" y="1555445"/>
                <a:ext cx="3710247" cy="4205687"/>
                <a:chOff x="458261" y="1555445"/>
                <a:chExt cx="3710247" cy="4205687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31129D-C599-8747-B08C-36AC77E40EE0}"/>
                    </a:ext>
                  </a:extLst>
                </p:cNvPr>
                <p:cNvSpPr/>
                <p:nvPr/>
              </p:nvSpPr>
              <p:spPr>
                <a:xfrm>
                  <a:off x="483920" y="1555445"/>
                  <a:ext cx="3684588" cy="42056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D3A08E1-88A7-5A4D-A833-6123960618AE}"/>
                    </a:ext>
                  </a:extLst>
                </p:cNvPr>
                <p:cNvSpPr/>
                <p:nvPr/>
              </p:nvSpPr>
              <p:spPr>
                <a:xfrm>
                  <a:off x="1040738" y="3989281"/>
                  <a:ext cx="1108606" cy="177021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25BB060-6855-B142-AC3E-7E520A025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8261" y="1555446"/>
                  <a:ext cx="25659" cy="420404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4BC904D-3439-E34F-9282-024D4192D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920" y="1555446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1BFF6A91-A3B4-CB43-9EB7-4629EF3A9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3617791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1F53648-4393-5745-84E1-BD6AA528E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5757245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337212-4822-1944-AD59-0B5F33C5BD44}"/>
                  </a:ext>
                </a:extLst>
              </p:cNvPr>
              <p:cNvGrpSpPr/>
              <p:nvPr/>
            </p:nvGrpSpPr>
            <p:grpSpPr>
              <a:xfrm>
                <a:off x="8300321" y="1540581"/>
                <a:ext cx="3710247" cy="4205687"/>
                <a:chOff x="458261" y="1555445"/>
                <a:chExt cx="3710247" cy="420568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C899B09-6788-574F-B797-39E079FBD483}"/>
                    </a:ext>
                  </a:extLst>
                </p:cNvPr>
                <p:cNvSpPr/>
                <p:nvPr/>
              </p:nvSpPr>
              <p:spPr>
                <a:xfrm>
                  <a:off x="483920" y="1555445"/>
                  <a:ext cx="3684588" cy="42056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1D22D71-431E-204A-A235-90AE4DF07284}"/>
                    </a:ext>
                  </a:extLst>
                </p:cNvPr>
                <p:cNvSpPr/>
                <p:nvPr/>
              </p:nvSpPr>
              <p:spPr>
                <a:xfrm>
                  <a:off x="1134456" y="3953718"/>
                  <a:ext cx="1108606" cy="177021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99992A6-01EB-DA47-A660-A61DBEF0D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8261" y="1555446"/>
                  <a:ext cx="25659" cy="420404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943067D-E00F-E74C-A09C-F7733065D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920" y="1555446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84023DF-CA60-E745-8077-30DDDB9FA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3617791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5627598-AA55-5B4A-9704-014782F9E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5757245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42DA596-5040-FE4A-B69F-279C836CA78C}"/>
                  </a:ext>
                </a:extLst>
              </p:cNvPr>
              <p:cNvGrpSpPr/>
              <p:nvPr/>
            </p:nvGrpSpPr>
            <p:grpSpPr>
              <a:xfrm>
                <a:off x="4403259" y="1539762"/>
                <a:ext cx="3710247" cy="4205687"/>
                <a:chOff x="458261" y="1555445"/>
                <a:chExt cx="3710247" cy="4205687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B587DEB-A38A-564E-B8ED-69F5487D78EC}"/>
                    </a:ext>
                  </a:extLst>
                </p:cNvPr>
                <p:cNvSpPr/>
                <p:nvPr/>
              </p:nvSpPr>
              <p:spPr>
                <a:xfrm>
                  <a:off x="483920" y="1555445"/>
                  <a:ext cx="3684588" cy="42056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157BB89-35AC-8E48-AC32-C940173152E1}"/>
                    </a:ext>
                  </a:extLst>
                </p:cNvPr>
                <p:cNvSpPr/>
                <p:nvPr/>
              </p:nvSpPr>
              <p:spPr>
                <a:xfrm>
                  <a:off x="1040738" y="1844556"/>
                  <a:ext cx="1108606" cy="177021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D2559A51-6991-724B-8D34-7690C44D0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8261" y="1555446"/>
                  <a:ext cx="25659" cy="420404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20812DA5-F911-5740-9053-1BA79C238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920" y="1555446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084074A-27BF-794C-A824-18C99F8DE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3617791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F8C5640-8CF9-AB42-9AF6-73F2E073B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5757245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" name="Graphic 52" descr="Exclamation mark">
                <a:extLst>
                  <a:ext uri="{FF2B5EF4-FFF2-40B4-BE49-F238E27FC236}">
                    <a16:creationId xmlns:a16="http://schemas.microsoft.com/office/drawing/2014/main" id="{F5980E8A-FD32-9C4C-B4B6-F91FAAB5A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16193" y="4797933"/>
                <a:ext cx="937209" cy="937209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2E16FE-4418-0E47-95BD-C48DDBFC43B0}"/>
                </a:ext>
              </a:extLst>
            </p:cNvPr>
            <p:cNvSpPr txBox="1"/>
            <p:nvPr/>
          </p:nvSpPr>
          <p:spPr>
            <a:xfrm>
              <a:off x="4863893" y="5193476"/>
              <a:ext cx="2823431" cy="46166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Player presses A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D9AA48-4D4F-1843-AF7C-5D60103F368E}"/>
              </a:ext>
            </a:extLst>
          </p:cNvPr>
          <p:cNvSpPr/>
          <p:nvPr/>
        </p:nvSpPr>
        <p:spPr>
          <a:xfrm>
            <a:off x="277286" y="5709068"/>
            <a:ext cx="11733282" cy="563423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05B4BB8-A9AB-9344-A1E6-AFCB93876BF6}"/>
              </a:ext>
            </a:extLst>
          </p:cNvPr>
          <p:cNvSpPr txBox="1"/>
          <p:nvPr/>
        </p:nvSpPr>
        <p:spPr>
          <a:xfrm>
            <a:off x="723374" y="1279994"/>
            <a:ext cx="10756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Frame by Frame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30 Frames Per Second (fps)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Airtime is .033 seconds</a:t>
            </a:r>
          </a:p>
        </p:txBody>
      </p:sp>
    </p:spTree>
    <p:extLst>
      <p:ext uri="{BB962C8B-B14F-4D97-AF65-F5344CB8AC3E}">
        <p14:creationId xmlns:p14="http://schemas.microsoft.com/office/powerpoint/2010/main" val="120487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Rethinking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Apply jump movement as a Velocity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Reducing velocity each frame by applying gravity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3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An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 and is On Ground</a:t>
            </a:r>
          </a:p>
          <a:p>
            <a:r>
              <a:rPr lang="en-US" sz="4800" dirty="0"/>
              <a:t>		</a:t>
            </a:r>
            <a:r>
              <a:rPr lang="en-US" sz="4800" dirty="0" err="1">
                <a:solidFill>
                  <a:schemeClr val="accent1"/>
                </a:solidFill>
              </a:rPr>
              <a:t>jumpVelocity</a:t>
            </a:r>
            <a:r>
              <a:rPr lang="en-US" sz="4800" dirty="0">
                <a:solidFill>
                  <a:schemeClr val="accent1"/>
                </a:solidFill>
              </a:rPr>
              <a:t> is JUMP_SPEED</a:t>
            </a:r>
          </a:p>
          <a:p>
            <a:endParaRPr lang="en-US" sz="4800" dirty="0"/>
          </a:p>
          <a:p>
            <a:r>
              <a:rPr lang="en-US" sz="4800" dirty="0"/>
              <a:t>Else</a:t>
            </a:r>
          </a:p>
          <a:p>
            <a:r>
              <a:rPr lang="en-US" sz="4800" dirty="0"/>
              <a:t>		</a:t>
            </a:r>
            <a:r>
              <a:rPr lang="en-US" sz="4800" dirty="0" err="1">
                <a:solidFill>
                  <a:schemeClr val="accent1"/>
                </a:solidFill>
              </a:rPr>
              <a:t>jumpVelocity</a:t>
            </a:r>
            <a:r>
              <a:rPr lang="en-US" sz="4800" dirty="0">
                <a:solidFill>
                  <a:schemeClr val="accent1"/>
                </a:solidFill>
              </a:rPr>
              <a:t> -= </a:t>
            </a:r>
            <a:r>
              <a:rPr lang="en-US" sz="4800" dirty="0" err="1">
                <a:solidFill>
                  <a:schemeClr val="accent1"/>
                </a:solidFill>
              </a:rPr>
              <a:t>gravityVelocity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F187F-4960-C247-97ED-1944CDE4B3FA}"/>
              </a:ext>
            </a:extLst>
          </p:cNvPr>
          <p:cNvSpPr txBox="1"/>
          <p:nvPr/>
        </p:nvSpPr>
        <p:spPr>
          <a:xfrm>
            <a:off x="178856" y="5359830"/>
            <a:ext cx="1182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</a:t>
            </a:r>
            <a:r>
              <a:rPr lang="en-US" sz="3200" dirty="0" err="1"/>
              <a:t>gravityVelocity</a:t>
            </a:r>
            <a:r>
              <a:rPr lang="en-US" sz="3200" dirty="0"/>
              <a:t> = GRAVITY * </a:t>
            </a:r>
            <a:r>
              <a:rPr lang="en-US" sz="3200" dirty="0" err="1"/>
              <a:t>time.DeltaTime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6358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An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97D13F-33DD-394B-AF84-830DBE71921D}"/>
              </a:ext>
            </a:extLst>
          </p:cNvPr>
          <p:cNvGrpSpPr/>
          <p:nvPr/>
        </p:nvGrpSpPr>
        <p:grpSpPr>
          <a:xfrm>
            <a:off x="566048" y="1477439"/>
            <a:ext cx="11084792" cy="4221370"/>
            <a:chOff x="466709" y="1535875"/>
            <a:chExt cx="3695630" cy="42213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77751" y="153587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7AC818B0-769A-6841-A84C-63D91BE8B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6710" y="2282950"/>
            <a:ext cx="914400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5FCB67-590A-2944-8B21-10622DDD3F9E}"/>
              </a:ext>
            </a:extLst>
          </p:cNvPr>
          <p:cNvGrpSpPr/>
          <p:nvPr/>
        </p:nvGrpSpPr>
        <p:grpSpPr>
          <a:xfrm>
            <a:off x="1646015" y="1752571"/>
            <a:ext cx="4740825" cy="3653918"/>
            <a:chOff x="1368130" y="1733467"/>
            <a:chExt cx="4740825" cy="365391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7C2859B-2E86-2D4A-8A9D-2C5BC389AD0E}"/>
                </a:ext>
              </a:extLst>
            </p:cNvPr>
            <p:cNvSpPr/>
            <p:nvPr/>
          </p:nvSpPr>
          <p:spPr>
            <a:xfrm>
              <a:off x="1368130" y="361717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D977324-4AB2-AE46-A79A-E4460D2A381E}"/>
                </a:ext>
              </a:extLst>
            </p:cNvPr>
            <p:cNvSpPr/>
            <p:nvPr/>
          </p:nvSpPr>
          <p:spPr>
            <a:xfrm>
              <a:off x="1951039" y="331904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AFE71D-1A10-944F-8BE5-C1629F286DA1}"/>
                </a:ext>
              </a:extLst>
            </p:cNvPr>
            <p:cNvSpPr/>
            <p:nvPr/>
          </p:nvSpPr>
          <p:spPr>
            <a:xfrm>
              <a:off x="2516346" y="303325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4CD4E1-52C2-4F49-933A-1B8DB2A8FF13}"/>
                </a:ext>
              </a:extLst>
            </p:cNvPr>
            <p:cNvSpPr/>
            <p:nvPr/>
          </p:nvSpPr>
          <p:spPr>
            <a:xfrm>
              <a:off x="2964160" y="2741053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0A1F54F-71E7-2D4C-89C7-89564907D4FE}"/>
                </a:ext>
              </a:extLst>
            </p:cNvPr>
            <p:cNvSpPr/>
            <p:nvPr/>
          </p:nvSpPr>
          <p:spPr>
            <a:xfrm>
              <a:off x="3487780" y="241167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977045A-1849-F948-9FC1-1359E071B606}"/>
                </a:ext>
              </a:extLst>
            </p:cNvPr>
            <p:cNvSpPr/>
            <p:nvPr/>
          </p:nvSpPr>
          <p:spPr>
            <a:xfrm>
              <a:off x="3840147" y="2229100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F0EAB-1DFF-7741-806B-070224FF92A0}"/>
                </a:ext>
              </a:extLst>
            </p:cNvPr>
            <p:cNvSpPr/>
            <p:nvPr/>
          </p:nvSpPr>
          <p:spPr>
            <a:xfrm>
              <a:off x="4304856" y="209032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F318238-0CA8-354D-83E5-CACB784B70CB}"/>
                </a:ext>
              </a:extLst>
            </p:cNvPr>
            <p:cNvSpPr/>
            <p:nvPr/>
          </p:nvSpPr>
          <p:spPr>
            <a:xfrm>
              <a:off x="4614246" y="1911894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19AEC9D-C8B0-EF40-8EFC-C8EA3ED20277}"/>
                </a:ext>
              </a:extLst>
            </p:cNvPr>
            <p:cNvSpPr/>
            <p:nvPr/>
          </p:nvSpPr>
          <p:spPr>
            <a:xfrm>
              <a:off x="5000349" y="173346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Graphic 52" descr="Exclamation mark">
            <a:extLst>
              <a:ext uri="{FF2B5EF4-FFF2-40B4-BE49-F238E27FC236}">
                <a16:creationId xmlns:a16="http://schemas.microsoft.com/office/drawing/2014/main" id="{F5980E8A-FD32-9C4C-B4B6-F91FAAB5A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4839" y="5088508"/>
            <a:ext cx="890235" cy="89023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2E16FE-4418-0E47-95BD-C48DDBFC43B0}"/>
              </a:ext>
            </a:extLst>
          </p:cNvPr>
          <p:cNvSpPr txBox="1"/>
          <p:nvPr/>
        </p:nvSpPr>
        <p:spPr>
          <a:xfrm>
            <a:off x="622861" y="5484052"/>
            <a:ext cx="2681917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11293-545F-1E48-9859-258722F7B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300523" y="1751097"/>
            <a:ext cx="4749800" cy="367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F48028-7890-7249-A41E-129C083E0D5E}"/>
              </a:ext>
            </a:extLst>
          </p:cNvPr>
          <p:cNvSpPr txBox="1"/>
          <p:nvPr/>
        </p:nvSpPr>
        <p:spPr>
          <a:xfrm>
            <a:off x="1747385" y="5055028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B4703A-84B1-9747-BF7E-68EA84C3DCC5}"/>
              </a:ext>
            </a:extLst>
          </p:cNvPr>
          <p:cNvSpPr txBox="1"/>
          <p:nvPr/>
        </p:nvSpPr>
        <p:spPr>
          <a:xfrm>
            <a:off x="2347773" y="4817523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AE54357-D8C2-4448-B295-719AE6B017B7}"/>
              </a:ext>
            </a:extLst>
          </p:cNvPr>
          <p:cNvSpPr txBox="1"/>
          <p:nvPr/>
        </p:nvSpPr>
        <p:spPr>
          <a:xfrm>
            <a:off x="2851386" y="4507127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1A97F1-FCA2-7E47-B600-F115FC0C6064}"/>
              </a:ext>
            </a:extLst>
          </p:cNvPr>
          <p:cNvSpPr txBox="1"/>
          <p:nvPr/>
        </p:nvSpPr>
        <p:spPr>
          <a:xfrm>
            <a:off x="3416693" y="4235952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A672C34-8995-F942-A0E2-DC9E0FF02CF6}"/>
              </a:ext>
            </a:extLst>
          </p:cNvPr>
          <p:cNvSpPr txBox="1"/>
          <p:nvPr/>
        </p:nvSpPr>
        <p:spPr>
          <a:xfrm>
            <a:off x="3883672" y="3923489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832EE0-9880-DA48-80DA-BAF8A737D107}"/>
              </a:ext>
            </a:extLst>
          </p:cNvPr>
          <p:cNvSpPr txBox="1"/>
          <p:nvPr/>
        </p:nvSpPr>
        <p:spPr>
          <a:xfrm>
            <a:off x="4176507" y="3730006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6F745F-97FA-354D-AF35-7E50A053316A}"/>
              </a:ext>
            </a:extLst>
          </p:cNvPr>
          <p:cNvSpPr txBox="1"/>
          <p:nvPr/>
        </p:nvSpPr>
        <p:spPr>
          <a:xfrm>
            <a:off x="4660270" y="3589887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6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2756CE-83FA-1B4B-96A3-BAE7B9A02BBC}"/>
              </a:ext>
            </a:extLst>
          </p:cNvPr>
          <p:cNvSpPr txBox="1"/>
          <p:nvPr/>
        </p:nvSpPr>
        <p:spPr>
          <a:xfrm>
            <a:off x="4872284" y="3392404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7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726A1D-9414-2041-801B-0DE9135AE8CB}"/>
              </a:ext>
            </a:extLst>
          </p:cNvPr>
          <p:cNvSpPr txBox="1"/>
          <p:nvPr/>
        </p:nvSpPr>
        <p:spPr>
          <a:xfrm>
            <a:off x="5257959" y="3194190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C184B31-FC83-8142-BBE8-4EA7E3C1354D}"/>
              </a:ext>
            </a:extLst>
          </p:cNvPr>
          <p:cNvSpPr txBox="1"/>
          <p:nvPr/>
        </p:nvSpPr>
        <p:spPr>
          <a:xfrm>
            <a:off x="5741358" y="3426294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D2E8626-FBCB-2342-BF99-8B5EFD5E047E}"/>
              </a:ext>
            </a:extLst>
          </p:cNvPr>
          <p:cNvSpPr txBox="1"/>
          <p:nvPr/>
        </p:nvSpPr>
        <p:spPr>
          <a:xfrm>
            <a:off x="6011164" y="3619551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9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6B40E2-BDDD-944A-985B-9BC97E5F9004}"/>
              </a:ext>
            </a:extLst>
          </p:cNvPr>
          <p:cNvSpPr txBox="1"/>
          <p:nvPr/>
        </p:nvSpPr>
        <p:spPr>
          <a:xfrm>
            <a:off x="6326786" y="3774553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FEC7CDC-BCB1-8C44-9528-1AF00342BB82}"/>
              </a:ext>
            </a:extLst>
          </p:cNvPr>
          <p:cNvSpPr txBox="1"/>
          <p:nvPr/>
        </p:nvSpPr>
        <p:spPr>
          <a:xfrm>
            <a:off x="6789547" y="3893030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202B689-8A59-8240-9304-ADAD2BB5456C}"/>
              </a:ext>
            </a:extLst>
          </p:cNvPr>
          <p:cNvSpPr txBox="1"/>
          <p:nvPr/>
        </p:nvSpPr>
        <p:spPr>
          <a:xfrm>
            <a:off x="7277076" y="4163629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F33C31E-5B6A-C445-9D5F-3AECEB59614C}"/>
              </a:ext>
            </a:extLst>
          </p:cNvPr>
          <p:cNvSpPr txBox="1"/>
          <p:nvPr/>
        </p:nvSpPr>
        <p:spPr>
          <a:xfrm>
            <a:off x="7760091" y="4473015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53E9703-F567-1940-8947-436E7022B11E}"/>
              </a:ext>
            </a:extLst>
          </p:cNvPr>
          <p:cNvSpPr txBox="1"/>
          <p:nvPr/>
        </p:nvSpPr>
        <p:spPr>
          <a:xfrm>
            <a:off x="8310901" y="4803908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14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795DA8-CFF4-BB45-BDA6-1A0D10630792}"/>
              </a:ext>
            </a:extLst>
          </p:cNvPr>
          <p:cNvSpPr txBox="1"/>
          <p:nvPr/>
        </p:nvSpPr>
        <p:spPr>
          <a:xfrm>
            <a:off x="8834553" y="5096662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93011-2C6D-4B43-A3FB-45ECA6571D24}"/>
              </a:ext>
            </a:extLst>
          </p:cNvPr>
          <p:cNvSpPr txBox="1"/>
          <p:nvPr/>
        </p:nvSpPr>
        <p:spPr>
          <a:xfrm>
            <a:off x="4722870" y="1423820"/>
            <a:ext cx="197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jumpVelocity</a:t>
            </a:r>
            <a:r>
              <a:rPr lang="en-US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3470025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More Control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122B99-8EF7-724E-921B-35FC06B381DE}"/>
              </a:ext>
            </a:extLst>
          </p:cNvPr>
          <p:cNvSpPr txBox="1"/>
          <p:nvPr/>
        </p:nvSpPr>
        <p:spPr>
          <a:xfrm>
            <a:off x="541811" y="1291354"/>
            <a:ext cx="7105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Will always jump the same height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What if we want the player to be able to jump different heights?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Idea: Let players exit the jump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30" name="Online Media 7" descr="Jump Height.mp4">
            <a:hlinkClick r:id="" action="ppaction://media"/>
            <a:extLst>
              <a:ext uri="{FF2B5EF4-FFF2-40B4-BE49-F238E27FC236}">
                <a16:creationId xmlns:a16="http://schemas.microsoft.com/office/drawing/2014/main" id="{DBB7112A-EAB7-A543-8D94-7A8C9E5DC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023" r="33902"/>
          <a:stretch/>
        </p:blipFill>
        <p:spPr>
          <a:xfrm>
            <a:off x="8019501" y="949411"/>
            <a:ext cx="3216838" cy="51588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978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More Control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 and is On Ground</a:t>
            </a:r>
          </a:p>
          <a:p>
            <a:r>
              <a:rPr lang="en-US" sz="4800" dirty="0"/>
              <a:t>		</a:t>
            </a:r>
            <a:r>
              <a:rPr lang="en-US" sz="4800" dirty="0" err="1"/>
              <a:t>jumpVelocity</a:t>
            </a:r>
            <a:r>
              <a:rPr lang="en-US" sz="4800" dirty="0"/>
              <a:t> is JUMP_SPEED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Else if player releases A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		</a:t>
            </a:r>
            <a:r>
              <a:rPr lang="en-US" sz="4800" dirty="0" err="1">
                <a:solidFill>
                  <a:schemeClr val="accent1"/>
                </a:solidFill>
              </a:rPr>
              <a:t>jumpVelocity</a:t>
            </a:r>
            <a:r>
              <a:rPr lang="en-US" sz="4800" dirty="0">
                <a:solidFill>
                  <a:schemeClr val="accent1"/>
                </a:solidFill>
              </a:rPr>
              <a:t> = 0</a:t>
            </a:r>
            <a:endParaRPr lang="en-US" sz="4800" dirty="0"/>
          </a:p>
          <a:p>
            <a:r>
              <a:rPr lang="en-US" sz="4800" dirty="0"/>
              <a:t>Else</a:t>
            </a:r>
          </a:p>
          <a:p>
            <a:r>
              <a:rPr lang="en-US" sz="4800" dirty="0"/>
              <a:t>		</a:t>
            </a:r>
            <a:r>
              <a:rPr lang="en-US" sz="4800" dirty="0" err="1"/>
              <a:t>jumpVelocity</a:t>
            </a:r>
            <a:r>
              <a:rPr lang="en-US" sz="4800" dirty="0"/>
              <a:t> -= </a:t>
            </a:r>
            <a:r>
              <a:rPr lang="en-US" sz="4800" dirty="0" err="1"/>
              <a:t>gravityVelocity</a:t>
            </a:r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9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New Issue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Online Media 6" descr="jumpstutter2.mp4">
            <a:hlinkClick r:id="" action="ppaction://media"/>
            <a:extLst>
              <a:ext uri="{FF2B5EF4-FFF2-40B4-BE49-F238E27FC236}">
                <a16:creationId xmlns:a16="http://schemas.microsoft.com/office/drawing/2014/main" id="{B36507E1-DF47-B049-BAA4-9013093FC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4587"/>
          <a:stretch/>
        </p:blipFill>
        <p:spPr>
          <a:xfrm>
            <a:off x="-5824" y="1089680"/>
            <a:ext cx="12192000" cy="58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9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New Issue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315386" y="1280534"/>
            <a:ext cx="114183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player presses A and is On Ground</a:t>
            </a:r>
          </a:p>
          <a:p>
            <a:r>
              <a:rPr lang="en-US" sz="4000" dirty="0"/>
              <a:t>		</a:t>
            </a:r>
            <a:r>
              <a:rPr lang="en-US" sz="4000" dirty="0" err="1"/>
              <a:t>jumpVelocity</a:t>
            </a:r>
            <a:r>
              <a:rPr lang="en-US" sz="4000" dirty="0"/>
              <a:t> is JUMP_SPEED</a:t>
            </a:r>
          </a:p>
          <a:p>
            <a:r>
              <a:rPr lang="en-US" sz="4000" dirty="0"/>
              <a:t>Else if player releases A and </a:t>
            </a:r>
            <a:r>
              <a:rPr lang="en-US" sz="4000" dirty="0" err="1">
                <a:solidFill>
                  <a:schemeClr val="accent1"/>
                </a:solidFill>
              </a:rPr>
              <a:t>jumpVelocity</a:t>
            </a:r>
            <a:r>
              <a:rPr lang="en-US" sz="4000" dirty="0">
                <a:solidFill>
                  <a:schemeClr val="accent1"/>
                </a:solidFill>
              </a:rPr>
              <a:t> &gt; 0</a:t>
            </a:r>
          </a:p>
          <a:p>
            <a:r>
              <a:rPr lang="en-US" sz="4000" dirty="0"/>
              <a:t>		</a:t>
            </a:r>
            <a:r>
              <a:rPr lang="en-US" sz="4000" dirty="0" err="1"/>
              <a:t>jumpVelocity</a:t>
            </a:r>
            <a:r>
              <a:rPr lang="en-US" sz="4000" dirty="0"/>
              <a:t> = 0</a:t>
            </a:r>
          </a:p>
          <a:p>
            <a:r>
              <a:rPr lang="en-US" sz="4000" dirty="0"/>
              <a:t>Else</a:t>
            </a:r>
          </a:p>
          <a:p>
            <a:r>
              <a:rPr lang="en-US" sz="4000" dirty="0"/>
              <a:t>		</a:t>
            </a:r>
            <a:r>
              <a:rPr lang="en-US" sz="4000" dirty="0" err="1"/>
              <a:t>jumpVelocity</a:t>
            </a:r>
            <a:r>
              <a:rPr lang="en-US" sz="4000" dirty="0"/>
              <a:t> -= </a:t>
            </a:r>
            <a:r>
              <a:rPr lang="en-US" sz="4000" dirty="0" err="1"/>
              <a:t>gravityVelocity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6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4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Getting a job can be fun(</a:t>
            </a:r>
            <a:r>
              <a:rPr lang="en-US" sz="4800" b="1" dirty="0" err="1">
                <a:solidFill>
                  <a:schemeClr val="tx1"/>
                </a:solidFill>
              </a:rPr>
              <a:t>ny</a:t>
            </a:r>
            <a:r>
              <a:rPr lang="en-US" sz="4800" b="1" dirty="0">
                <a:solidFill>
                  <a:schemeClr val="tx1"/>
                </a:solidFill>
              </a:rPr>
              <a:t>)!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D1FDB4-0AF8-F144-954D-594820CF035C}"/>
              </a:ext>
            </a:extLst>
          </p:cNvPr>
          <p:cNvSpPr txBox="1"/>
          <p:nvPr/>
        </p:nvSpPr>
        <p:spPr>
          <a:xfrm>
            <a:off x="185183" y="4093131"/>
            <a:ext cx="64151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Laughter reduces anxiety, promotes learning [5]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334336" y="1270004"/>
            <a:ext cx="1154227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i="1" dirty="0"/>
              <a:t>Job Hunter </a:t>
            </a:r>
            <a:r>
              <a:rPr lang="en-US" sz="4000" dirty="0"/>
              <a:t>will address fears of finding a job after graduation.</a:t>
            </a:r>
          </a:p>
          <a:p>
            <a:pPr marL="1943100" lvl="3" indent="-571500">
              <a:buFont typeface="Courier New" panose="02070309020205020404" pitchFamily="49" charset="0"/>
              <a:buChar char="o"/>
            </a:pPr>
            <a:r>
              <a:rPr lang="en-US" sz="4000" dirty="0"/>
              <a:t>Wacky Characters</a:t>
            </a:r>
          </a:p>
          <a:p>
            <a:pPr marL="1943100" lvl="3" indent="-571500">
              <a:buFont typeface="Courier New" panose="02070309020205020404" pitchFamily="49" charset="0"/>
              <a:buChar char="o"/>
            </a:pPr>
            <a:r>
              <a:rPr lang="en-US" sz="4000" dirty="0"/>
              <a:t>Sense of Humor</a:t>
            </a:r>
          </a:p>
          <a:p>
            <a:pPr lvl="1"/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5D013-EF88-4A4D-82CC-4EBEBA22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65367">
            <a:off x="5111409" y="2925832"/>
            <a:ext cx="5954760" cy="275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2B0FA-3E88-8146-A2BF-E69081596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903" y="4769773"/>
            <a:ext cx="3453080" cy="1104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555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Online Media 2" descr="jump2.mov">
            <a:hlinkClick r:id="" action="ppaction://media"/>
            <a:extLst>
              <a:ext uri="{FF2B5EF4-FFF2-40B4-BE49-F238E27FC236}">
                <a16:creationId xmlns:a16="http://schemas.microsoft.com/office/drawing/2014/main" id="{AA03EDC4-87B1-3E40-ABC8-F70CD9F019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6330" t="13503" r="29596" b="18519"/>
          <a:stretch/>
        </p:blipFill>
        <p:spPr>
          <a:xfrm>
            <a:off x="740411" y="1222571"/>
            <a:ext cx="2641602" cy="4661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18772F-9535-C64C-822D-59D7A4DC6D35}"/>
              </a:ext>
            </a:extLst>
          </p:cNvPr>
          <p:cNvSpPr txBox="1"/>
          <p:nvPr/>
        </p:nvSpPr>
        <p:spPr>
          <a:xfrm>
            <a:off x="3850975" y="1228569"/>
            <a:ext cx="76517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4800" dirty="0"/>
              <a:t>Smooth jumping</a:t>
            </a:r>
          </a:p>
          <a:p>
            <a:pPr marL="571500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4800" dirty="0"/>
              <a:t>Player controls height of jump</a:t>
            </a:r>
          </a:p>
          <a:p>
            <a:pPr marL="571500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4800" dirty="0"/>
              <a:t>Player can only begin jump on ground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4381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765822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Implementing 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14180-DC52-E14F-B5DC-ECD51CBDE230}"/>
              </a:ext>
            </a:extLst>
          </p:cNvPr>
          <p:cNvSpPr/>
          <p:nvPr/>
        </p:nvSpPr>
        <p:spPr>
          <a:xfrm rot="19013122">
            <a:off x="-2733401" y="1442472"/>
            <a:ext cx="5788025" cy="9987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117694-831C-F843-91FD-FE94F58D2FF0}"/>
              </a:ext>
            </a:extLst>
          </p:cNvPr>
          <p:cNvSpPr/>
          <p:nvPr/>
        </p:nvSpPr>
        <p:spPr>
          <a:xfrm rot="19013122">
            <a:off x="9145799" y="-4681767"/>
            <a:ext cx="5788025" cy="9987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9E8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16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Unity 3D Space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54C62E5-3CCC-2D45-9E49-DB8BD8B1F460}"/>
              </a:ext>
            </a:extLst>
          </p:cNvPr>
          <p:cNvGrpSpPr/>
          <p:nvPr/>
        </p:nvGrpSpPr>
        <p:grpSpPr>
          <a:xfrm>
            <a:off x="6471176" y="1519233"/>
            <a:ext cx="5154153" cy="4392686"/>
            <a:chOff x="6471176" y="1519233"/>
            <a:chExt cx="5154153" cy="43926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834C8D-491E-E54D-9995-BBE8ABB97BA2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807AD47-41AC-114B-ACA1-682671728BD4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F257167-F74A-EC4B-8D8A-F54D6DA56132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3B82233-FE3A-6A4F-8343-39F0E8AF68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D1CB38-B64B-044A-AF4D-93E36751A69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9F9B917-42D7-3246-A511-BAB6FD5B5C75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8FEE8A1-59CD-B648-B109-5F75598E48AD}"/>
                  </a:ext>
                </a:extLst>
              </p:cNvPr>
              <p:cNvSpPr/>
              <p:nvPr/>
            </p:nvSpPr>
            <p:spPr>
              <a:xfrm>
                <a:off x="8715462" y="3259780"/>
                <a:ext cx="721134" cy="73655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077ECCDF-AA26-E842-B56D-9C306876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5" y="873443"/>
            <a:ext cx="6099175" cy="531722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8B1E284-728D-BF49-BA9E-41C087B12B18}"/>
              </a:ext>
            </a:extLst>
          </p:cNvPr>
          <p:cNvSpPr/>
          <p:nvPr/>
        </p:nvSpPr>
        <p:spPr>
          <a:xfrm rot="8298744">
            <a:off x="4112649" y="3759839"/>
            <a:ext cx="816098" cy="5705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BA6098-F666-BA44-B37C-320174F3C3F8}"/>
              </a:ext>
            </a:extLst>
          </p:cNvPr>
          <p:cNvSpPr/>
          <p:nvPr/>
        </p:nvSpPr>
        <p:spPr>
          <a:xfrm rot="18724466">
            <a:off x="2157926" y="3825282"/>
            <a:ext cx="1422219" cy="2112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EB4D34-7110-F948-95CA-564290A780E9}"/>
              </a:ext>
            </a:extLst>
          </p:cNvPr>
          <p:cNvSpPr/>
          <p:nvPr/>
        </p:nvSpPr>
        <p:spPr>
          <a:xfrm>
            <a:off x="2995836" y="3719762"/>
            <a:ext cx="1470327" cy="7787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FEA227-ED26-1C49-8BB3-9149433CE4C4}"/>
              </a:ext>
            </a:extLst>
          </p:cNvPr>
          <p:cNvSpPr/>
          <p:nvPr/>
        </p:nvSpPr>
        <p:spPr>
          <a:xfrm rot="5400000">
            <a:off x="2890294" y="3800206"/>
            <a:ext cx="364500" cy="10321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86AD344-6DB4-8249-B8A4-819B2E39608F}"/>
              </a:ext>
            </a:extLst>
          </p:cNvPr>
          <p:cNvSpPr/>
          <p:nvPr/>
        </p:nvSpPr>
        <p:spPr>
          <a:xfrm rot="5400000">
            <a:off x="3183495" y="3684852"/>
            <a:ext cx="245157" cy="8681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B74871-F734-7942-B4FC-B7E002E46C3F}"/>
              </a:ext>
            </a:extLst>
          </p:cNvPr>
          <p:cNvSpPr/>
          <p:nvPr/>
        </p:nvSpPr>
        <p:spPr>
          <a:xfrm rot="2012387">
            <a:off x="2838030" y="3448775"/>
            <a:ext cx="364500" cy="10321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0F7B19-C5D3-4549-87C9-34A441A5AA58}"/>
              </a:ext>
            </a:extLst>
          </p:cNvPr>
          <p:cNvSpPr/>
          <p:nvPr/>
        </p:nvSpPr>
        <p:spPr>
          <a:xfrm rot="10800000">
            <a:off x="3313873" y="3305374"/>
            <a:ext cx="1684104" cy="7170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A3F31E-ED93-FE40-A27C-116909EBB57A}"/>
              </a:ext>
            </a:extLst>
          </p:cNvPr>
          <p:cNvSpPr/>
          <p:nvPr/>
        </p:nvSpPr>
        <p:spPr>
          <a:xfrm>
            <a:off x="3464721" y="3297839"/>
            <a:ext cx="473853" cy="7566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6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Direction of 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0EE5D16-3852-E645-B29F-FAFBE318AF3B}"/>
              </a:ext>
            </a:extLst>
          </p:cNvPr>
          <p:cNvGrpSpPr/>
          <p:nvPr/>
        </p:nvGrpSpPr>
        <p:grpSpPr>
          <a:xfrm>
            <a:off x="948953" y="1290045"/>
            <a:ext cx="5154153" cy="4392686"/>
            <a:chOff x="6471176" y="1519233"/>
            <a:chExt cx="5154153" cy="43926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C7DD870-2D3D-BC4E-9958-6001215DDCCD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9E9E0E1-EB91-4E48-AFF5-630968CD37A1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0F6EFCA-0BA1-A24B-A9F1-58EAAA50710E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25670CCE-1EDB-6F43-BDD5-424661E94D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BE652E-1CFA-8E47-9DCC-1AC8558B776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3B590A-9C20-B041-8BC2-A1B706C7BB9D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F8ED8E4-476E-D141-A0B5-B19A253E1F0A}"/>
                  </a:ext>
                </a:extLst>
              </p:cNvPr>
              <p:cNvSpPr/>
              <p:nvPr/>
            </p:nvSpPr>
            <p:spPr>
              <a:xfrm>
                <a:off x="8715462" y="3259780"/>
                <a:ext cx="721134" cy="73655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8" name="Graphic 7" descr="Video camera">
            <a:extLst>
              <a:ext uri="{FF2B5EF4-FFF2-40B4-BE49-F238E27FC236}">
                <a16:creationId xmlns:a16="http://schemas.microsoft.com/office/drawing/2014/main" id="{9A17D8BC-84B6-2843-9ADF-534BC924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969151" y="5073857"/>
            <a:ext cx="914400" cy="9144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29DFADEE-D8F9-924A-B781-482BA0D77524}"/>
              </a:ext>
            </a:extLst>
          </p:cNvPr>
          <p:cNvGrpSpPr/>
          <p:nvPr/>
        </p:nvGrpSpPr>
        <p:grpSpPr>
          <a:xfrm>
            <a:off x="3082031" y="1882906"/>
            <a:ext cx="1942198" cy="1934909"/>
            <a:chOff x="2725578" y="1946082"/>
            <a:chExt cx="1942198" cy="193490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822501-D179-164C-A4D5-76F3CA899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7807" y="1946082"/>
              <a:ext cx="0" cy="1146839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1E60661-45AC-A443-A29C-579C4CDDF81C}"/>
                </a:ext>
              </a:extLst>
            </p:cNvPr>
            <p:cNvCxnSpPr>
              <a:cxnSpLocks/>
            </p:cNvCxnSpPr>
            <p:nvPr/>
          </p:nvCxnSpPr>
          <p:spPr>
            <a:xfrm>
              <a:off x="3558374" y="3509303"/>
              <a:ext cx="1109402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E50A16-20B4-B248-BB61-4E523597ABF3}"/>
                </a:ext>
              </a:extLst>
            </p:cNvPr>
            <p:cNvSpPr txBox="1"/>
            <p:nvPr/>
          </p:nvSpPr>
          <p:spPr>
            <a:xfrm>
              <a:off x="2725578" y="2474264"/>
              <a:ext cx="529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9D2E64-D7B7-7148-A1FE-F55036DB7F44}"/>
                </a:ext>
              </a:extLst>
            </p:cNvPr>
            <p:cNvSpPr txBox="1"/>
            <p:nvPr/>
          </p:nvSpPr>
          <p:spPr>
            <a:xfrm>
              <a:off x="3562104" y="3511659"/>
              <a:ext cx="8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RIGHT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948E6C6-6DF6-BE41-9CFA-199C2A4168CD}"/>
              </a:ext>
            </a:extLst>
          </p:cNvPr>
          <p:cNvSpPr txBox="1"/>
          <p:nvPr/>
        </p:nvSpPr>
        <p:spPr>
          <a:xfrm>
            <a:off x="6172726" y="1344234"/>
            <a:ext cx="51491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UP = Z axis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RIGHT = X axis</a:t>
            </a:r>
          </a:p>
        </p:txBody>
      </p:sp>
      <p:pic>
        <p:nvPicPr>
          <p:cNvPr id="82" name="Graphic 81" descr="Video camera">
            <a:extLst>
              <a:ext uri="{FF2B5EF4-FFF2-40B4-BE49-F238E27FC236}">
                <a16:creationId xmlns:a16="http://schemas.microsoft.com/office/drawing/2014/main" id="{834DC4C6-ACC6-924E-8415-C51ED4C0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251" y="5067436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C75F8BC-6852-884C-90B8-E543EAEB7689}"/>
              </a:ext>
            </a:extLst>
          </p:cNvPr>
          <p:cNvSpPr txBox="1"/>
          <p:nvPr/>
        </p:nvSpPr>
        <p:spPr>
          <a:xfrm>
            <a:off x="6211741" y="3230990"/>
            <a:ext cx="5598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Confusing for player</a:t>
            </a:r>
          </a:p>
        </p:txBody>
      </p:sp>
    </p:spTree>
    <p:extLst>
      <p:ext uri="{BB962C8B-B14F-4D97-AF65-F5344CB8AC3E}">
        <p14:creationId xmlns:p14="http://schemas.microsoft.com/office/powerpoint/2010/main" val="311353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2 0.01226 C -0.01471 0.01412 -0.01927 0.01643 -0.02382 0.01782 C -0.03203 0.02013 -0.0483 0.02338 -0.0483 0.02361 L -0.12643 0.0206 C -0.13242 0.02013 -0.13867 0.01921 -0.14466 0.01782 C -0.14739 0.01736 -0.14987 0.01597 -0.15234 0.01504 C -0.16002 0.0125 -0.16419 0.0118 -0.17226 0.00972 C -0.18112 0.00439 -0.17239 0.00902 -0.1845 0.00416 C -0.18867 0.00254 -0.1927 0.00069 -0.19687 -0.00116 C -0.19843 -0.00186 -0.19987 -0.00325 -0.20143 -0.00394 C -0.20338 -0.00487 -0.20546 -0.00579 -0.20755 -0.00672 C -0.21067 -0.00834 -0.21666 -0.01227 -0.21666 -0.01181 C -0.2177 -0.01389 -0.21862 -0.01621 -0.21979 -0.01783 C -0.22265 -0.02176 -0.22526 -0.02292 -0.22747 -0.02848 C -0.22864 -0.03172 -0.22929 -0.03588 -0.23046 -0.03959 C -0.23138 -0.04213 -0.23255 -0.04468 -0.23359 -0.04769 C -0.23906 -0.07732 -0.2302 -0.03241 -0.23815 -0.06389 C -0.23945 -0.06899 -0.24023 -0.075 -0.24114 -0.0801 C -0.24166 -0.08311 -0.24205 -0.08565 -0.2427 -0.0882 C -0.2496 -0.11274 -0.24739 -0.10232 -0.25039 -0.11829 C -0.25312 -0.14746 -0.25273 -0.13542 -0.25039 -0.18079 C -0.24947 -0.19769 -0.24609 -0.20348 -0.2427 -0.22176 L -0.23971 -0.23797 C -0.23919 -0.24075 -0.23854 -0.24329 -0.23815 -0.24607 L -0.23502 -0.26783 C -0.2345 -0.27153 -0.23424 -0.27524 -0.23359 -0.27871 L -0.23046 -0.29514 L -0.2289 -0.30325 C -0.22838 -0.30602 -0.22851 -0.3095 -0.22747 -0.31135 L -0.22135 -0.32223 C -0.21979 -0.325 -0.21875 -0.32917 -0.21666 -0.33056 L -0.2121 -0.33311 C -0.20911 -0.33241 -0.20598 -0.33172 -0.20299 -0.33056 C -0.2013 -0.32987 -0.1983 -0.32778 -0.1983 -0.32755 " pathEditMode="relative" rAng="0" ptsTypes="AAAAAAAAAAAAAAAAAAAAAAAAAAAAAAAAAA">
                                      <p:cBhvr>
                                        <p:cTn id="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22" y="-16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Direction of 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0EE5D16-3852-E645-B29F-FAFBE318AF3B}"/>
              </a:ext>
            </a:extLst>
          </p:cNvPr>
          <p:cNvGrpSpPr/>
          <p:nvPr/>
        </p:nvGrpSpPr>
        <p:grpSpPr>
          <a:xfrm>
            <a:off x="948953" y="1290045"/>
            <a:ext cx="5154153" cy="4392686"/>
            <a:chOff x="6471176" y="1519233"/>
            <a:chExt cx="5154153" cy="43926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C7DD870-2D3D-BC4E-9958-6001215DDCCD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9E9E0E1-EB91-4E48-AFF5-630968CD37A1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0F6EFCA-0BA1-A24B-A9F1-58EAAA50710E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25670CCE-1EDB-6F43-BDD5-424661E94D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BE652E-1CFA-8E47-9DCC-1AC8558B776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3B590A-9C20-B041-8BC2-A1B706C7BB9D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F8ED8E4-476E-D141-A0B5-B19A253E1F0A}"/>
                  </a:ext>
                </a:extLst>
              </p:cNvPr>
              <p:cNvSpPr/>
              <p:nvPr/>
            </p:nvSpPr>
            <p:spPr>
              <a:xfrm>
                <a:off x="8715462" y="3259780"/>
                <a:ext cx="721134" cy="73655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9DFADEE-D8F9-924A-B781-482BA0D77524}"/>
              </a:ext>
            </a:extLst>
          </p:cNvPr>
          <p:cNvGrpSpPr/>
          <p:nvPr/>
        </p:nvGrpSpPr>
        <p:grpSpPr>
          <a:xfrm rot="5400000">
            <a:off x="3366385" y="3154389"/>
            <a:ext cx="1862138" cy="1563221"/>
            <a:chOff x="2805638" y="1946082"/>
            <a:chExt cx="1862138" cy="1563221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822501-D179-164C-A4D5-76F3CA899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7807" y="1946082"/>
              <a:ext cx="0" cy="1146839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1E60661-45AC-A443-A29C-579C4CDDF81C}"/>
                </a:ext>
              </a:extLst>
            </p:cNvPr>
            <p:cNvCxnSpPr>
              <a:cxnSpLocks/>
            </p:cNvCxnSpPr>
            <p:nvPr/>
          </p:nvCxnSpPr>
          <p:spPr>
            <a:xfrm>
              <a:off x="3558374" y="3509303"/>
              <a:ext cx="1109402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E50A16-20B4-B248-BB61-4E523597ABF3}"/>
                </a:ext>
              </a:extLst>
            </p:cNvPr>
            <p:cNvSpPr txBox="1"/>
            <p:nvPr/>
          </p:nvSpPr>
          <p:spPr>
            <a:xfrm rot="16200000">
              <a:off x="2725578" y="2474264"/>
              <a:ext cx="529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9D2E64-D7B7-7148-A1FE-F55036DB7F44}"/>
                </a:ext>
              </a:extLst>
            </p:cNvPr>
            <p:cNvSpPr txBox="1"/>
            <p:nvPr/>
          </p:nvSpPr>
          <p:spPr>
            <a:xfrm rot="16200000">
              <a:off x="3578544" y="2724033"/>
              <a:ext cx="8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RIGHT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948E6C6-6DF6-BE41-9CFA-199C2A4168CD}"/>
              </a:ext>
            </a:extLst>
          </p:cNvPr>
          <p:cNvSpPr txBox="1"/>
          <p:nvPr/>
        </p:nvSpPr>
        <p:spPr>
          <a:xfrm>
            <a:off x="6172726" y="1344234"/>
            <a:ext cx="53990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UP = </a:t>
            </a:r>
            <a:r>
              <a:rPr lang="en-US" sz="4000" dirty="0">
                <a:solidFill>
                  <a:schemeClr val="accent1"/>
                </a:solidFill>
              </a:rPr>
              <a:t>Forward vector of camera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RIGHT = </a:t>
            </a:r>
            <a:r>
              <a:rPr lang="en-US" sz="4000" dirty="0">
                <a:solidFill>
                  <a:schemeClr val="accent1"/>
                </a:solidFill>
              </a:rPr>
              <a:t>Right vector of camera</a:t>
            </a:r>
          </a:p>
        </p:txBody>
      </p:sp>
      <p:pic>
        <p:nvPicPr>
          <p:cNvPr id="82" name="Graphic 81" descr="Video camera">
            <a:extLst>
              <a:ext uri="{FF2B5EF4-FFF2-40B4-BE49-F238E27FC236}">
                <a16:creationId xmlns:a16="http://schemas.microsoft.com/office/drawing/2014/main" id="{834DC4C6-ACC6-924E-8415-C51ED4C0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923" y="2692096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6329135-8B4E-9A4A-B453-4756D6CB734B}"/>
              </a:ext>
            </a:extLst>
          </p:cNvPr>
          <p:cNvGrpSpPr/>
          <p:nvPr/>
        </p:nvGrpSpPr>
        <p:grpSpPr>
          <a:xfrm rot="5400000">
            <a:off x="1079401" y="3236805"/>
            <a:ext cx="1241164" cy="1298788"/>
            <a:chOff x="3482793" y="4506169"/>
            <a:chExt cx="1241164" cy="1298788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FBF810D-265C-8F4C-9296-AE18D8C126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2793" y="4506169"/>
              <a:ext cx="0" cy="949734"/>
            </a:xfrm>
            <a:prstGeom prst="straightConnector1">
              <a:avLst/>
            </a:prstGeom>
            <a:ln w="101600">
              <a:solidFill>
                <a:srgbClr val="3D42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3038712-1ED1-3648-86D3-88E230A24E4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71678" y="5252678"/>
              <a:ext cx="0" cy="1104558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97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Examples: Direction of Movement</a:t>
            </a:r>
          </a:p>
          <a:p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0667C33-E2A2-3F4D-A280-38D0905B5D63}"/>
              </a:ext>
            </a:extLst>
          </p:cNvPr>
          <p:cNvGrpSpPr/>
          <p:nvPr/>
        </p:nvGrpSpPr>
        <p:grpSpPr>
          <a:xfrm>
            <a:off x="1273407" y="1384814"/>
            <a:ext cx="2782466" cy="2247797"/>
            <a:chOff x="665560" y="1290045"/>
            <a:chExt cx="5437546" cy="4392686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7DAB5E9-F865-4D43-B68B-0293F4E27FDB}"/>
                </a:ext>
              </a:extLst>
            </p:cNvPr>
            <p:cNvGrpSpPr/>
            <p:nvPr/>
          </p:nvGrpSpPr>
          <p:grpSpPr>
            <a:xfrm>
              <a:off x="948953" y="1290045"/>
              <a:ext cx="5154153" cy="4392686"/>
              <a:chOff x="6471176" y="1519233"/>
              <a:chExt cx="5154153" cy="439268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D8D942D-0FD3-0C4A-84E6-D4B63921DA23}"/>
                  </a:ext>
                </a:extLst>
              </p:cNvPr>
              <p:cNvSpPr/>
              <p:nvPr/>
            </p:nvSpPr>
            <p:spPr>
              <a:xfrm>
                <a:off x="6887797" y="1641409"/>
                <a:ext cx="4213363" cy="401683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FB4A05F-F486-DC42-BCC7-8B9C48C2B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3695" y="5657465"/>
                <a:ext cx="4377131" cy="0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8CC7EE49-0184-6A4C-BB23-3D0E91960809}"/>
                  </a:ext>
                </a:extLst>
              </p:cNvPr>
              <p:cNvGrpSpPr/>
              <p:nvPr/>
            </p:nvGrpSpPr>
            <p:grpSpPr>
              <a:xfrm>
                <a:off x="6471176" y="1519233"/>
                <a:ext cx="5154153" cy="4392686"/>
                <a:chOff x="6471176" y="1519233"/>
                <a:chExt cx="5154153" cy="4392686"/>
              </a:xfrm>
            </p:grpSpPr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DE8EC17A-6B15-D34B-B045-7A022D0DF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81973" y="1576750"/>
                  <a:ext cx="19482" cy="4099853"/>
                </a:xfrm>
                <a:prstGeom prst="straightConnector1">
                  <a:avLst/>
                </a:prstGeom>
                <a:ln w="101600">
                  <a:solidFill>
                    <a:srgbClr val="3D42D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C89A675C-9DFE-4B4C-A4BB-4F871A264738}"/>
                    </a:ext>
                  </a:extLst>
                </p:cNvPr>
                <p:cNvSpPr txBox="1"/>
                <p:nvPr/>
              </p:nvSpPr>
              <p:spPr>
                <a:xfrm>
                  <a:off x="6471176" y="1519233"/>
                  <a:ext cx="3571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3D42D0"/>
                      </a:solidFill>
                    </a:rPr>
                    <a:t>Z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A12C55D-8391-A74E-8A89-ACD217894218}"/>
                    </a:ext>
                  </a:extLst>
                </p:cNvPr>
                <p:cNvSpPr txBox="1"/>
                <p:nvPr/>
              </p:nvSpPr>
              <p:spPr>
                <a:xfrm>
                  <a:off x="11268142" y="5450254"/>
                  <a:ext cx="3571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F01716"/>
                      </a:solidFill>
                    </a:rPr>
                    <a:t>X</a:t>
                  </a: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53D95F7-CBE0-D640-BF7E-4545F94945B4}"/>
                    </a:ext>
                  </a:extLst>
                </p:cNvPr>
                <p:cNvSpPr/>
                <p:nvPr/>
              </p:nvSpPr>
              <p:spPr>
                <a:xfrm>
                  <a:off x="8715462" y="3259780"/>
                  <a:ext cx="721134" cy="73655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1CF4E03-2470-CE4D-9829-39C77B4EAFB8}"/>
                </a:ext>
              </a:extLst>
            </p:cNvPr>
            <p:cNvGrpSpPr/>
            <p:nvPr/>
          </p:nvGrpSpPr>
          <p:grpSpPr>
            <a:xfrm rot="5400000">
              <a:off x="3562470" y="3350474"/>
              <a:ext cx="1469969" cy="1563221"/>
              <a:chOff x="3197807" y="1946082"/>
              <a:chExt cx="1469969" cy="1563221"/>
            </a:xfrm>
          </p:grpSpPr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189E0A06-1DAC-7849-BEBF-2BB2FD60F6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7807" y="1946082"/>
                <a:ext cx="0" cy="1146839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E934673-88DD-3C40-B510-FF72F2B84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8374" y="3509303"/>
                <a:ext cx="1109402" cy="0"/>
              </a:xfrm>
              <a:prstGeom prst="straightConnector1">
                <a:avLst/>
              </a:prstGeom>
              <a:ln w="1016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8" name="Graphic 127" descr="Video camera">
              <a:extLst>
                <a:ext uri="{FF2B5EF4-FFF2-40B4-BE49-F238E27FC236}">
                  <a16:creationId xmlns:a16="http://schemas.microsoft.com/office/drawing/2014/main" id="{CDE48983-072C-9541-956B-CDA40EAC4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560" y="2720342"/>
              <a:ext cx="914400" cy="914400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E781393-E5CC-9A4E-B4C8-EC1ABB716A2B}"/>
                </a:ext>
              </a:extLst>
            </p:cNvPr>
            <p:cNvGrpSpPr/>
            <p:nvPr/>
          </p:nvGrpSpPr>
          <p:grpSpPr>
            <a:xfrm rot="5400000">
              <a:off x="1079401" y="3236805"/>
              <a:ext cx="1241164" cy="1298788"/>
              <a:chOff x="3482793" y="4506169"/>
              <a:chExt cx="1241164" cy="1298788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89E046F6-CF5D-D84F-8CF1-3568B115DF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82793" y="4506169"/>
                <a:ext cx="0" cy="949734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74CAD6F3-C508-4840-828F-B8E4BEF0F1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171678" y="5252678"/>
                <a:ext cx="0" cy="1104558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411DFB9-AC37-6143-A6F8-237816AA37BA}"/>
              </a:ext>
            </a:extLst>
          </p:cNvPr>
          <p:cNvGrpSpPr/>
          <p:nvPr/>
        </p:nvGrpSpPr>
        <p:grpSpPr>
          <a:xfrm>
            <a:off x="4445115" y="1384363"/>
            <a:ext cx="2637450" cy="2247797"/>
            <a:chOff x="6471176" y="1519233"/>
            <a:chExt cx="5154153" cy="43926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27533AA-CEFD-0647-A618-6B9378959A0C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917B1804-C546-E14D-958E-E630C8D6140A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5FDB793-9934-3943-B031-388E1A71CACD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9C6B9798-4EFD-AB4B-99A2-1350B69D1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8BF0D25-1598-B344-B551-31FDD30A53FA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41D4AD3-1E81-9A4E-8FC8-0E7E573EBA91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E781DE-266E-2646-8243-6D53F0A04365}"/>
              </a:ext>
            </a:extLst>
          </p:cNvPr>
          <p:cNvGrpSpPr/>
          <p:nvPr/>
        </p:nvGrpSpPr>
        <p:grpSpPr>
          <a:xfrm rot="18159820">
            <a:off x="4560114" y="2914152"/>
            <a:ext cx="861637" cy="914144"/>
            <a:chOff x="9393965" y="229696"/>
            <a:chExt cx="861637" cy="914144"/>
          </a:xfrm>
        </p:grpSpPr>
        <p:pic>
          <p:nvPicPr>
            <p:cNvPr id="160" name="Graphic 159" descr="Video camera">
              <a:extLst>
                <a:ext uri="{FF2B5EF4-FFF2-40B4-BE49-F238E27FC236}">
                  <a16:creationId xmlns:a16="http://schemas.microsoft.com/office/drawing/2014/main" id="{2FD8DD44-43E3-F842-8CB9-6187D3E75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4BF5007-3C66-FD40-A4A8-90A0CBA19017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E32F4F4A-2C25-0D47-8DC1-61E8AFCAD3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2E1A1747-BDF4-204D-949C-64079288F4B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772225C-2750-2C48-8CFF-30A443BF07CD}"/>
              </a:ext>
            </a:extLst>
          </p:cNvPr>
          <p:cNvGrpSpPr/>
          <p:nvPr/>
        </p:nvGrpSpPr>
        <p:grpSpPr>
          <a:xfrm>
            <a:off x="7487791" y="1388825"/>
            <a:ext cx="2637450" cy="2247797"/>
            <a:chOff x="6471176" y="1519233"/>
            <a:chExt cx="5154153" cy="4392686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769B853-D867-D140-B488-F0E7FB595D47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C8EBD434-CF9E-F64C-B7DC-D965B7E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AB63D891-477A-AF43-BC9B-62D647609C52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974AB94C-E9D2-CB47-B8B7-B07900C187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45FCB2A-E4AE-2643-BD65-E940D2718D8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CCBCE5C1-28BF-E54A-A928-EC0EBD9998A7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809E5E7-99E4-A14E-B6F0-ADDD7B2F71F5}"/>
              </a:ext>
            </a:extLst>
          </p:cNvPr>
          <p:cNvGrpSpPr/>
          <p:nvPr/>
        </p:nvGrpSpPr>
        <p:grpSpPr>
          <a:xfrm>
            <a:off x="1439283" y="3758592"/>
            <a:ext cx="2637450" cy="2247797"/>
            <a:chOff x="6471176" y="1519233"/>
            <a:chExt cx="5154153" cy="4392686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9D7D893D-F31B-9449-B963-3ACF674347F7}"/>
                </a:ext>
              </a:extLst>
            </p:cNvPr>
            <p:cNvSpPr/>
            <p:nvPr/>
          </p:nvSpPr>
          <p:spPr>
            <a:xfrm>
              <a:off x="6887798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9FFEBD1A-C041-064F-BDBF-DC560E7C913A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4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947FBBC-04E8-9A46-8FE4-F37E61F4667B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57814CED-37EF-1C43-9A79-B356528CD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2E91F3F3-B1CC-E14F-B40A-8863E4CA3E1E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F8FBCE29-3DB9-2848-932C-9BC8C0D6EAD0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5A7EAD8-4B15-D447-BF3E-07E828CE95C2}"/>
              </a:ext>
            </a:extLst>
          </p:cNvPr>
          <p:cNvGrpSpPr/>
          <p:nvPr/>
        </p:nvGrpSpPr>
        <p:grpSpPr>
          <a:xfrm>
            <a:off x="4465975" y="3758141"/>
            <a:ext cx="2637450" cy="2247797"/>
            <a:chOff x="6471176" y="1519233"/>
            <a:chExt cx="5154153" cy="4392686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FB403F8-6715-D24B-81B7-DC65B73C0FD6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ECA76A6-6D15-C44F-8CD7-D48667C0C9C3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C86326E6-242F-C44E-A4F9-EA07ED911253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BEF71015-2563-C147-82D4-5C2E87DDEB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0793A317-5EE9-C940-8E75-8AFC26EE1DAE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5975985-8B15-7E47-9F93-E3F979792893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C84BF2C-D20E-604B-B0D3-360947EFCCB2}"/>
              </a:ext>
            </a:extLst>
          </p:cNvPr>
          <p:cNvGrpSpPr/>
          <p:nvPr/>
        </p:nvGrpSpPr>
        <p:grpSpPr>
          <a:xfrm>
            <a:off x="7508651" y="3762603"/>
            <a:ext cx="2637450" cy="2247797"/>
            <a:chOff x="6471176" y="1519233"/>
            <a:chExt cx="5154153" cy="4392686"/>
          </a:xfrm>
        </p:grpSpPr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A312B3-0154-6141-9CF3-DA22E5A6BCAB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AFFEAB59-EB3D-474E-A712-772200EEBAC1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BF59E58A-4C71-E343-AD88-F114A141A8CF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7008C3C0-90AB-2E4E-A7FF-FF298CDC6D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9D4BEFA-9165-D547-A0AF-DD3F3F111770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1CAA3098-7C3B-7E45-82C4-88D6BF18D7D7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A14CC0DB-B0C5-4846-B9AB-923BBEE69875}"/>
              </a:ext>
            </a:extLst>
          </p:cNvPr>
          <p:cNvGrpSpPr/>
          <p:nvPr/>
        </p:nvGrpSpPr>
        <p:grpSpPr>
          <a:xfrm rot="4092121">
            <a:off x="7831258" y="1289806"/>
            <a:ext cx="861637" cy="914144"/>
            <a:chOff x="9393965" y="229696"/>
            <a:chExt cx="861637" cy="914144"/>
          </a:xfrm>
        </p:grpSpPr>
        <p:pic>
          <p:nvPicPr>
            <p:cNvPr id="273" name="Graphic 272" descr="Video camera">
              <a:extLst>
                <a:ext uri="{FF2B5EF4-FFF2-40B4-BE49-F238E27FC236}">
                  <a16:creationId xmlns:a16="http://schemas.microsoft.com/office/drawing/2014/main" id="{99114B53-A3EA-3240-A91C-5B2E4EC1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399BF3B5-8245-E94D-857C-9B29B681546C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FF839397-7EA4-D84A-A40E-75281A789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36C8AA9F-1090-DF44-A71A-CFC88B1517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15A246A-FE62-7942-8EA8-54EDE17D378C}"/>
              </a:ext>
            </a:extLst>
          </p:cNvPr>
          <p:cNvGrpSpPr/>
          <p:nvPr/>
        </p:nvGrpSpPr>
        <p:grpSpPr>
          <a:xfrm rot="9056498">
            <a:off x="5812957" y="5048657"/>
            <a:ext cx="861637" cy="914144"/>
            <a:chOff x="9393965" y="229696"/>
            <a:chExt cx="861637" cy="914144"/>
          </a:xfrm>
        </p:grpSpPr>
        <p:pic>
          <p:nvPicPr>
            <p:cNvPr id="278" name="Graphic 277" descr="Video camera">
              <a:extLst>
                <a:ext uri="{FF2B5EF4-FFF2-40B4-BE49-F238E27FC236}">
                  <a16:creationId xmlns:a16="http://schemas.microsoft.com/office/drawing/2014/main" id="{2E0D9FFF-1B7E-284B-8E43-0C11F22A1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3C182ED6-19B9-C146-9E41-7AB656DD3CC3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08D9F938-59AA-5D45-97E4-108F56CD3A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C6982A68-1487-D94A-8127-3E52B65475A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B1816A8C-74FE-BD49-99DB-F8EA720638B6}"/>
              </a:ext>
            </a:extLst>
          </p:cNvPr>
          <p:cNvGrpSpPr/>
          <p:nvPr/>
        </p:nvGrpSpPr>
        <p:grpSpPr>
          <a:xfrm rot="10603467">
            <a:off x="9133776" y="4279309"/>
            <a:ext cx="861637" cy="914144"/>
            <a:chOff x="9393965" y="229696"/>
            <a:chExt cx="861637" cy="914144"/>
          </a:xfrm>
        </p:grpSpPr>
        <p:pic>
          <p:nvPicPr>
            <p:cNvPr id="283" name="Graphic 282" descr="Video camera">
              <a:extLst>
                <a:ext uri="{FF2B5EF4-FFF2-40B4-BE49-F238E27FC236}">
                  <a16:creationId xmlns:a16="http://schemas.microsoft.com/office/drawing/2014/main" id="{A9418E00-6222-8341-BD94-857CE19D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130FA41-9F4C-0F42-94C5-F922C8D5CF3F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C134E5EC-BB04-474D-95AE-28B154D766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B5236B23-1D60-0D47-84B0-80D98A116C2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EE155E75-CEEA-2447-90E9-9CC4D22285A3}"/>
              </a:ext>
            </a:extLst>
          </p:cNvPr>
          <p:cNvGrpSpPr/>
          <p:nvPr/>
        </p:nvGrpSpPr>
        <p:grpSpPr>
          <a:xfrm rot="6964338">
            <a:off x="2960850" y="3648965"/>
            <a:ext cx="861637" cy="914144"/>
            <a:chOff x="9393965" y="229696"/>
            <a:chExt cx="861637" cy="914144"/>
          </a:xfrm>
        </p:grpSpPr>
        <p:pic>
          <p:nvPicPr>
            <p:cNvPr id="288" name="Graphic 287" descr="Video camera">
              <a:extLst>
                <a:ext uri="{FF2B5EF4-FFF2-40B4-BE49-F238E27FC236}">
                  <a16:creationId xmlns:a16="http://schemas.microsoft.com/office/drawing/2014/main" id="{3AF6BEC1-2B70-EB42-8CE9-E4BD0821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A053E0F-D5A0-1849-8A0D-30A5F9B1537A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5D687084-DB8E-4443-B0BD-449DEEAF55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14BC7B4-AE9C-D048-A562-649D626052B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68919-A344-6B4B-9DB6-2C0CED9E0840}"/>
              </a:ext>
            </a:extLst>
          </p:cNvPr>
          <p:cNvGrpSpPr/>
          <p:nvPr/>
        </p:nvGrpSpPr>
        <p:grpSpPr>
          <a:xfrm rot="17982625">
            <a:off x="5219762" y="2128156"/>
            <a:ext cx="965002" cy="939749"/>
            <a:chOff x="10370354" y="542347"/>
            <a:chExt cx="965002" cy="939749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8A771B44-10E2-324B-97E9-ED4986FAD540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C3033C92-E128-844D-99F8-140FF8BFA5B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F509219-12B3-D74E-AC04-986B919E99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C7186F2F-FE9D-0241-BD10-1ED7F9E62992}"/>
              </a:ext>
            </a:extLst>
          </p:cNvPr>
          <p:cNvGrpSpPr/>
          <p:nvPr/>
        </p:nvGrpSpPr>
        <p:grpSpPr>
          <a:xfrm rot="4006673">
            <a:off x="8172429" y="2391316"/>
            <a:ext cx="965002" cy="939749"/>
            <a:chOff x="10370354" y="542347"/>
            <a:chExt cx="965002" cy="939749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38BFA793-48FF-C64E-8A34-516287160179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32E5197-1513-4343-AE3C-7F333ABB9C2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914E1F20-0A7C-474D-B0E5-46D7C528BA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DF87140-C6A6-E54D-AFF6-ACAE9FE91683}"/>
              </a:ext>
            </a:extLst>
          </p:cNvPr>
          <p:cNvGrpSpPr/>
          <p:nvPr/>
        </p:nvGrpSpPr>
        <p:grpSpPr>
          <a:xfrm rot="6864640">
            <a:off x="1979202" y="4522886"/>
            <a:ext cx="965002" cy="939749"/>
            <a:chOff x="10370354" y="542347"/>
            <a:chExt cx="965002" cy="939749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0D01109-ECE2-B446-AB81-59587A3D1FFF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11CADEAC-1A9E-3C4D-86BB-2D7F9002BFD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EC7B1B79-BA0A-1E4F-AE69-F2DEC6F34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1FD3E7FA-C7C9-2F4F-9F94-0616524DB765}"/>
              </a:ext>
            </a:extLst>
          </p:cNvPr>
          <p:cNvGrpSpPr/>
          <p:nvPr/>
        </p:nvGrpSpPr>
        <p:grpSpPr>
          <a:xfrm rot="10482631">
            <a:off x="8028672" y="4170592"/>
            <a:ext cx="965002" cy="939749"/>
            <a:chOff x="10370354" y="542347"/>
            <a:chExt cx="965002" cy="939749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2AA63C8-7984-7E47-8258-E3C4DF7E9C94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5A95F479-88F1-3B4A-ADAF-72229F54B08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7AA59AAC-3759-7848-B215-ABE2A67B77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20F9D61-EE66-DA4D-AA5F-E6B6931223AB}"/>
              </a:ext>
            </a:extLst>
          </p:cNvPr>
          <p:cNvGrpSpPr/>
          <p:nvPr/>
        </p:nvGrpSpPr>
        <p:grpSpPr>
          <a:xfrm rot="9051869">
            <a:off x="5120966" y="4173542"/>
            <a:ext cx="965002" cy="939749"/>
            <a:chOff x="10370354" y="542347"/>
            <a:chExt cx="965002" cy="939749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8059A58D-9EDC-1746-ABED-BB568BA70795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6A362C06-75DD-3643-AFCA-3AAED23B708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55CC01E2-E89C-8C4A-B24C-936EAADCB8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1" name="Graphic 320" descr="Checkmark">
            <a:extLst>
              <a:ext uri="{FF2B5EF4-FFF2-40B4-BE49-F238E27FC236}">
                <a16:creationId xmlns:a16="http://schemas.microsoft.com/office/drawing/2014/main" id="{9CAEAA37-BA81-5D4B-A0CB-DA8338DAD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12747" y="22829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89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Online Media 1" descr="Moving.mov">
            <a:hlinkClick r:id="" action="ppaction://media"/>
            <a:extLst>
              <a:ext uri="{FF2B5EF4-FFF2-40B4-BE49-F238E27FC236}">
                <a16:creationId xmlns:a16="http://schemas.microsoft.com/office/drawing/2014/main" id="{E623B0F3-6256-2E4B-864E-717EB00D8E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92.5401" end="14036.134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8039" y="-85351"/>
            <a:ext cx="9468770" cy="68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51181-5866-954C-8C25-F7EC44ED0ADA}"/>
              </a:ext>
            </a:extLst>
          </p:cNvPr>
          <p:cNvSpPr txBox="1"/>
          <p:nvPr/>
        </p:nvSpPr>
        <p:spPr>
          <a:xfrm>
            <a:off x="4027502" y="5355527"/>
            <a:ext cx="3684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D5552-045A-BE45-80B9-33C29BE61FBC}"/>
              </a:ext>
            </a:extLst>
          </p:cNvPr>
          <p:cNvSpPr txBox="1"/>
          <p:nvPr/>
        </p:nvSpPr>
        <p:spPr>
          <a:xfrm>
            <a:off x="682098" y="585442"/>
            <a:ext cx="1166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Other Stuff I did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C22DD-021A-AF4C-8678-F86D66E3A161}"/>
              </a:ext>
            </a:extLst>
          </p:cNvPr>
          <p:cNvSpPr txBox="1"/>
          <p:nvPr/>
        </p:nvSpPr>
        <p:spPr>
          <a:xfrm>
            <a:off x="802744" y="1342962"/>
            <a:ext cx="101335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Designed &amp; Programmed Level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Player Health &amp; Death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Two enemies &amp; animations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Picking up and Placing Items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Collectables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Basic Physics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12130ABD-B7B5-AE47-AAE9-50A0DF9ACB61}"/>
              </a:ext>
            </a:extLst>
          </p:cNvPr>
          <p:cNvSpPr/>
          <p:nvPr/>
        </p:nvSpPr>
        <p:spPr>
          <a:xfrm>
            <a:off x="7585865" y="5294599"/>
            <a:ext cx="955148" cy="897525"/>
          </a:xfrm>
          <a:prstGeom prst="star5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596A4884-D70F-DA4A-9609-54D1E0F6ABAE}"/>
              </a:ext>
            </a:extLst>
          </p:cNvPr>
          <p:cNvSpPr/>
          <p:nvPr/>
        </p:nvSpPr>
        <p:spPr>
          <a:xfrm>
            <a:off x="3130828" y="5302397"/>
            <a:ext cx="955148" cy="897525"/>
          </a:xfrm>
          <a:prstGeom prst="star5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687AE8-99EB-AE47-BE98-33962125B1EC}"/>
              </a:ext>
            </a:extLst>
          </p:cNvPr>
          <p:cNvSpPr txBox="1"/>
          <p:nvPr/>
        </p:nvSpPr>
        <p:spPr>
          <a:xfrm>
            <a:off x="1087868" y="531908"/>
            <a:ext cx="2703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Jumping</a:t>
            </a:r>
          </a:p>
        </p:txBody>
      </p:sp>
      <p:pic>
        <p:nvPicPr>
          <p:cNvPr id="3" name="Online Media 2" descr="jump2.mov">
            <a:hlinkClick r:id="" action="ppaction://media"/>
            <a:extLst>
              <a:ext uri="{FF2B5EF4-FFF2-40B4-BE49-F238E27FC236}">
                <a16:creationId xmlns:a16="http://schemas.microsoft.com/office/drawing/2014/main" id="{F3C344A8-09FB-2A4C-BE58-7F99279900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46330" t="13503" r="29596" b="18519"/>
          <a:stretch/>
        </p:blipFill>
        <p:spPr>
          <a:xfrm>
            <a:off x="1147443" y="1391017"/>
            <a:ext cx="2641602" cy="4661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6A71F-4B28-0143-AA36-D7B95F3C9DCF}"/>
              </a:ext>
            </a:extLst>
          </p:cNvPr>
          <p:cNvSpPr txBox="1"/>
          <p:nvPr/>
        </p:nvSpPr>
        <p:spPr>
          <a:xfrm>
            <a:off x="7100523" y="848639"/>
            <a:ext cx="2995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Walking</a:t>
            </a:r>
          </a:p>
        </p:txBody>
      </p:sp>
      <p:pic>
        <p:nvPicPr>
          <p:cNvPr id="2" name="Online Media 1" descr="Moving.mov">
            <a:hlinkClick r:id="" action="ppaction://media"/>
            <a:extLst>
              <a:ext uri="{FF2B5EF4-FFF2-40B4-BE49-F238E27FC236}">
                <a16:creationId xmlns:a16="http://schemas.microsoft.com/office/drawing/2014/main" id="{16F61A0D-74A4-A14F-B7E3-E22D284A1FF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992.5401" end="14036.134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2095" y="1607640"/>
            <a:ext cx="6147644" cy="44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2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765822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Implementing a Jump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14180-DC52-E14F-B5DC-ECD51CBDE230}"/>
              </a:ext>
            </a:extLst>
          </p:cNvPr>
          <p:cNvSpPr/>
          <p:nvPr/>
        </p:nvSpPr>
        <p:spPr>
          <a:xfrm rot="19013122">
            <a:off x="-2733401" y="1442472"/>
            <a:ext cx="5788025" cy="9987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117694-831C-F843-91FD-FE94F58D2FF0}"/>
              </a:ext>
            </a:extLst>
          </p:cNvPr>
          <p:cNvSpPr/>
          <p:nvPr/>
        </p:nvSpPr>
        <p:spPr>
          <a:xfrm rot="19013122">
            <a:off x="9145799" y="-4681767"/>
            <a:ext cx="5788025" cy="9987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Naïve Approach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126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</a:t>
            </a:r>
          </a:p>
          <a:p>
            <a:r>
              <a:rPr lang="en-US" sz="4800" dirty="0"/>
              <a:t>		Raise Character by 1 Units</a:t>
            </a:r>
          </a:p>
        </p:txBody>
      </p:sp>
    </p:spTree>
    <p:extLst>
      <p:ext uri="{BB962C8B-B14F-4D97-AF65-F5344CB8AC3E}">
        <p14:creationId xmlns:p14="http://schemas.microsoft.com/office/powerpoint/2010/main" val="421055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Naïve Approach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97D13F-33DD-394B-AF84-830DBE71921D}"/>
              </a:ext>
            </a:extLst>
          </p:cNvPr>
          <p:cNvGrpSpPr/>
          <p:nvPr/>
        </p:nvGrpSpPr>
        <p:grpSpPr>
          <a:xfrm>
            <a:off x="458261" y="1555445"/>
            <a:ext cx="3710247" cy="4205687"/>
            <a:chOff x="458261" y="1555445"/>
            <a:chExt cx="3710247" cy="4205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3A08E1-88A7-5A4D-A833-6123960618AE}"/>
                </a:ext>
              </a:extLst>
            </p:cNvPr>
            <p:cNvSpPr/>
            <p:nvPr/>
          </p:nvSpPr>
          <p:spPr>
            <a:xfrm>
              <a:off x="1040738" y="398928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5BB060-6855-B142-AC3E-7E520A025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4BC904D-3439-E34F-9282-024D4192DB94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F6A91-A3B4-CB43-9EB7-4629EF3A97E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337212-4822-1944-AD59-0B5F33C5BD44}"/>
              </a:ext>
            </a:extLst>
          </p:cNvPr>
          <p:cNvGrpSpPr/>
          <p:nvPr/>
        </p:nvGrpSpPr>
        <p:grpSpPr>
          <a:xfrm>
            <a:off x="8300321" y="1540581"/>
            <a:ext cx="3710247" cy="4205687"/>
            <a:chOff x="458261" y="1555445"/>
            <a:chExt cx="3710247" cy="420568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899B09-6788-574F-B797-39E079FBD483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D22D71-431E-204A-A235-90AE4DF07284}"/>
                </a:ext>
              </a:extLst>
            </p:cNvPr>
            <p:cNvSpPr/>
            <p:nvPr/>
          </p:nvSpPr>
          <p:spPr>
            <a:xfrm>
              <a:off x="1040738" y="398928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9992A6-01EB-DA47-A660-A61DBEF0D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943067D-E00F-E74C-A09C-F7733065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4023DF-CA60-E745-8077-30DDDB9FA93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627598-AA55-5B4A-9704-014782F9E5A2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2DA596-5040-FE4A-B69F-279C836CA78C}"/>
              </a:ext>
            </a:extLst>
          </p:cNvPr>
          <p:cNvGrpSpPr/>
          <p:nvPr/>
        </p:nvGrpSpPr>
        <p:grpSpPr>
          <a:xfrm>
            <a:off x="4403259" y="1539762"/>
            <a:ext cx="3710247" cy="4205687"/>
            <a:chOff x="458261" y="1555445"/>
            <a:chExt cx="3710247" cy="420568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587DEB-A38A-564E-B8ED-69F5487D78EC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57BB89-35AC-8E48-AC32-C940173152E1}"/>
                </a:ext>
              </a:extLst>
            </p:cNvPr>
            <p:cNvSpPr/>
            <p:nvPr/>
          </p:nvSpPr>
          <p:spPr>
            <a:xfrm>
              <a:off x="1020623" y="184436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2559A51-6991-724B-8D34-7690C44D0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812DA5-F911-5740-9053-1BA79C238DEF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084074A-27BF-794C-A824-18C99F8DEA05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C5640-8CF9-AB42-9AF6-73F2E073B28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5FFFEFF-BFA4-CE4D-ABF2-90EF3939DEFB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1B168A-4D90-7546-8D25-6F535859752E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CDD4F-CDDD-684E-ABF6-2FB5CDD5EBCA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pic>
        <p:nvPicPr>
          <p:cNvPr id="3" name="Graphic 2" descr="Exclamation mark">
            <a:extLst>
              <a:ext uri="{FF2B5EF4-FFF2-40B4-BE49-F238E27FC236}">
                <a16:creationId xmlns:a16="http://schemas.microsoft.com/office/drawing/2014/main" id="{0A978653-5378-514A-AE92-AEF63237E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193" y="4797933"/>
            <a:ext cx="937209" cy="937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C96DB-8901-8941-9BAE-A339CE85DBD7}"/>
              </a:ext>
            </a:extLst>
          </p:cNvPr>
          <p:cNvSpPr txBox="1"/>
          <p:nvPr/>
        </p:nvSpPr>
        <p:spPr>
          <a:xfrm>
            <a:off x="4863893" y="5193476"/>
            <a:ext cx="2823431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</p:spTree>
    <p:extLst>
      <p:ext uri="{BB962C8B-B14F-4D97-AF65-F5344CB8AC3E}">
        <p14:creationId xmlns:p14="http://schemas.microsoft.com/office/powerpoint/2010/main" val="41972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Naïve Approach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A08E1-88A7-5A4D-A833-6123960618AE}"/>
              </a:ext>
            </a:extLst>
          </p:cNvPr>
          <p:cNvSpPr/>
          <p:nvPr/>
        </p:nvSpPr>
        <p:spPr>
          <a:xfrm>
            <a:off x="1040738" y="3989281"/>
            <a:ext cx="1108606" cy="17702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F48A16-7821-4541-96F0-DDDFB2CFD61A}"/>
              </a:ext>
            </a:extLst>
          </p:cNvPr>
          <p:cNvGrpSpPr/>
          <p:nvPr/>
        </p:nvGrpSpPr>
        <p:grpSpPr>
          <a:xfrm>
            <a:off x="458261" y="1555445"/>
            <a:ext cx="3710247" cy="4205687"/>
            <a:chOff x="458261" y="1555445"/>
            <a:chExt cx="3710247" cy="4205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5BB060-6855-B142-AC3E-7E520A025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4BC904D-3439-E34F-9282-024D4192DB94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F6A91-A3B4-CB43-9EB7-4629EF3A97E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337212-4822-1944-AD59-0B5F33C5BD44}"/>
              </a:ext>
            </a:extLst>
          </p:cNvPr>
          <p:cNvGrpSpPr/>
          <p:nvPr/>
        </p:nvGrpSpPr>
        <p:grpSpPr>
          <a:xfrm>
            <a:off x="8300321" y="1540581"/>
            <a:ext cx="3710247" cy="4205687"/>
            <a:chOff x="458261" y="1555445"/>
            <a:chExt cx="3710247" cy="420568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899B09-6788-574F-B797-39E079FBD483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D22D71-431E-204A-A235-90AE4DF07284}"/>
                </a:ext>
              </a:extLst>
            </p:cNvPr>
            <p:cNvSpPr/>
            <p:nvPr/>
          </p:nvSpPr>
          <p:spPr>
            <a:xfrm>
              <a:off x="1059959" y="1842790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9992A6-01EB-DA47-A660-A61DBEF0D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943067D-E00F-E74C-A09C-F7733065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4023DF-CA60-E745-8077-30DDDB9FA93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627598-AA55-5B4A-9704-014782F9E5A2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2DA596-5040-FE4A-B69F-279C836CA78C}"/>
              </a:ext>
            </a:extLst>
          </p:cNvPr>
          <p:cNvGrpSpPr/>
          <p:nvPr/>
        </p:nvGrpSpPr>
        <p:grpSpPr>
          <a:xfrm>
            <a:off x="4403259" y="1539762"/>
            <a:ext cx="3710247" cy="4205687"/>
            <a:chOff x="458261" y="1555445"/>
            <a:chExt cx="3710247" cy="420568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587DEB-A38A-564E-B8ED-69F5487D78EC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57BB89-35AC-8E48-AC32-C940173152E1}"/>
                </a:ext>
              </a:extLst>
            </p:cNvPr>
            <p:cNvSpPr/>
            <p:nvPr/>
          </p:nvSpPr>
          <p:spPr>
            <a:xfrm>
              <a:off x="1041410" y="184436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2559A51-6991-724B-8D34-7690C44D0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812DA5-F911-5740-9053-1BA79C238DEF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084074A-27BF-794C-A824-18C99F8DEA05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C5640-8CF9-AB42-9AF6-73F2E073B28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1A79AF8-8B74-AC4B-B422-101F5288D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9357" y="2676686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E974EFA-F02A-EF4D-8872-9DBD5912655F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B87E6A-C587-6949-97EE-20956CEAFA66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59A4FE-363B-C94A-91CD-8E2E827153B0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pic>
        <p:nvPicPr>
          <p:cNvPr id="56" name="Graphic 55" descr="Exclamation mark">
            <a:extLst>
              <a:ext uri="{FF2B5EF4-FFF2-40B4-BE49-F238E27FC236}">
                <a16:creationId xmlns:a16="http://schemas.microsoft.com/office/drawing/2014/main" id="{BE15BEF3-4B9C-3E43-B136-B60C28A83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193" y="4797933"/>
            <a:ext cx="937209" cy="93720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AD9A888-B9F9-1440-8749-FA03CC3C75B8}"/>
              </a:ext>
            </a:extLst>
          </p:cNvPr>
          <p:cNvSpPr txBox="1"/>
          <p:nvPr/>
        </p:nvSpPr>
        <p:spPr>
          <a:xfrm>
            <a:off x="4863893" y="5193476"/>
            <a:ext cx="2823431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2FE799-B150-C046-A643-73E8D453F4E0}"/>
              </a:ext>
            </a:extLst>
          </p:cNvPr>
          <p:cNvSpPr/>
          <p:nvPr/>
        </p:nvSpPr>
        <p:spPr>
          <a:xfrm>
            <a:off x="925026" y="3971348"/>
            <a:ext cx="1108606" cy="17702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7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Slight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</a:t>
            </a:r>
          </a:p>
          <a:p>
            <a:r>
              <a:rPr lang="en-US" sz="4800" dirty="0"/>
              <a:t>		Raise Character by 1 Unit</a:t>
            </a:r>
          </a:p>
          <a:p>
            <a:endParaRPr lang="en-US" sz="4800" dirty="0"/>
          </a:p>
          <a:p>
            <a:r>
              <a:rPr lang="en-US" sz="4800" dirty="0">
                <a:solidFill>
                  <a:srgbClr val="FF0000"/>
                </a:solidFill>
              </a:rPr>
              <a:t>Else</a:t>
            </a:r>
          </a:p>
          <a:p>
            <a:r>
              <a:rPr lang="en-US" sz="4800" dirty="0">
                <a:solidFill>
                  <a:srgbClr val="FF0000"/>
                </a:solidFill>
              </a:rPr>
              <a:t>		Put Character back on the Ground</a:t>
            </a:r>
          </a:p>
        </p:txBody>
      </p:sp>
    </p:spTree>
    <p:extLst>
      <p:ext uri="{BB962C8B-B14F-4D97-AF65-F5344CB8AC3E}">
        <p14:creationId xmlns:p14="http://schemas.microsoft.com/office/powerpoint/2010/main" val="33039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Slight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48028-7890-7249-A41E-129C083E0D5E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58EAB-AD8C-8846-94FF-F3BDCDFC9948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3C6EBA-A034-D941-B7F5-7C98C6A2D100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97D13F-33DD-394B-AF84-830DBE71921D}"/>
              </a:ext>
            </a:extLst>
          </p:cNvPr>
          <p:cNvGrpSpPr/>
          <p:nvPr/>
        </p:nvGrpSpPr>
        <p:grpSpPr>
          <a:xfrm>
            <a:off x="458261" y="1555445"/>
            <a:ext cx="3710247" cy="4205687"/>
            <a:chOff x="458261" y="1555445"/>
            <a:chExt cx="3710247" cy="4205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3A08E1-88A7-5A4D-A833-6123960618AE}"/>
                </a:ext>
              </a:extLst>
            </p:cNvPr>
            <p:cNvSpPr/>
            <p:nvPr/>
          </p:nvSpPr>
          <p:spPr>
            <a:xfrm>
              <a:off x="1040738" y="398928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5BB060-6855-B142-AC3E-7E520A025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4BC904D-3439-E34F-9282-024D4192DB94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F6A91-A3B4-CB43-9EB7-4629EF3A97E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337212-4822-1944-AD59-0B5F33C5BD44}"/>
              </a:ext>
            </a:extLst>
          </p:cNvPr>
          <p:cNvGrpSpPr/>
          <p:nvPr/>
        </p:nvGrpSpPr>
        <p:grpSpPr>
          <a:xfrm>
            <a:off x="8300321" y="1540581"/>
            <a:ext cx="3710247" cy="4205687"/>
            <a:chOff x="458261" y="1555445"/>
            <a:chExt cx="3710247" cy="420568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899B09-6788-574F-B797-39E079FBD483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D22D71-431E-204A-A235-90AE4DF07284}"/>
                </a:ext>
              </a:extLst>
            </p:cNvPr>
            <p:cNvSpPr/>
            <p:nvPr/>
          </p:nvSpPr>
          <p:spPr>
            <a:xfrm>
              <a:off x="1134456" y="3953718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9992A6-01EB-DA47-A660-A61DBEF0D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943067D-E00F-E74C-A09C-F7733065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4023DF-CA60-E745-8077-30DDDB9FA93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627598-AA55-5B4A-9704-014782F9E5A2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2DA596-5040-FE4A-B69F-279C836CA78C}"/>
              </a:ext>
            </a:extLst>
          </p:cNvPr>
          <p:cNvGrpSpPr/>
          <p:nvPr/>
        </p:nvGrpSpPr>
        <p:grpSpPr>
          <a:xfrm>
            <a:off x="4403259" y="1539762"/>
            <a:ext cx="3710247" cy="4205687"/>
            <a:chOff x="458261" y="1555445"/>
            <a:chExt cx="3710247" cy="420568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587DEB-A38A-564E-B8ED-69F5487D78EC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57BB89-35AC-8E48-AC32-C940173152E1}"/>
                </a:ext>
              </a:extLst>
            </p:cNvPr>
            <p:cNvSpPr/>
            <p:nvPr/>
          </p:nvSpPr>
          <p:spPr>
            <a:xfrm>
              <a:off x="1040738" y="1844556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2559A51-6991-724B-8D34-7690C44D0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812DA5-F911-5740-9053-1BA79C238DEF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084074A-27BF-794C-A824-18C99F8DEA05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C5640-8CF9-AB42-9AF6-73F2E073B28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7AC818B0-769A-6841-A84C-63D91BE8B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6710" y="2282950"/>
            <a:ext cx="914400" cy="914400"/>
          </a:xfrm>
          <a:prstGeom prst="rect">
            <a:avLst/>
          </a:prstGeom>
        </p:spPr>
      </p:pic>
      <p:pic>
        <p:nvPicPr>
          <p:cNvPr id="53" name="Graphic 52" descr="Exclamation mark">
            <a:extLst>
              <a:ext uri="{FF2B5EF4-FFF2-40B4-BE49-F238E27FC236}">
                <a16:creationId xmlns:a16="http://schemas.microsoft.com/office/drawing/2014/main" id="{F5980E8A-FD32-9C4C-B4B6-F91FAAB5A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193" y="4797933"/>
            <a:ext cx="937209" cy="93720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2E16FE-4418-0E47-95BD-C48DDBFC43B0}"/>
              </a:ext>
            </a:extLst>
          </p:cNvPr>
          <p:cNvSpPr txBox="1"/>
          <p:nvPr/>
        </p:nvSpPr>
        <p:spPr>
          <a:xfrm>
            <a:off x="4863893" y="5193476"/>
            <a:ext cx="2823431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</p:spTree>
    <p:extLst>
      <p:ext uri="{BB962C8B-B14F-4D97-AF65-F5344CB8AC3E}">
        <p14:creationId xmlns:p14="http://schemas.microsoft.com/office/powerpoint/2010/main" val="205393047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3661</TotalTime>
  <Words>540</Words>
  <Application>Microsoft Macintosh PowerPoint</Application>
  <PresentationFormat>Widescreen</PresentationFormat>
  <Paragraphs>174</Paragraphs>
  <Slides>27</Slides>
  <Notes>27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Gill Sans MT</vt:lpstr>
      <vt:lpstr>Rockwell</vt:lpstr>
      <vt:lpstr>Wingdings</vt:lpstr>
      <vt:lpstr>Atlas</vt:lpstr>
      <vt:lpstr>Job Hunter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Hunter</dc:title>
  <dc:creator>Microsoft Office User</dc:creator>
  <cp:lastModifiedBy>Microsoft Office User</cp:lastModifiedBy>
  <cp:revision>216</cp:revision>
  <cp:lastPrinted>2019-10-07T14:04:44Z</cp:lastPrinted>
  <dcterms:created xsi:type="dcterms:W3CDTF">2019-10-01T14:10:07Z</dcterms:created>
  <dcterms:modified xsi:type="dcterms:W3CDTF">2020-04-14T16:18:27Z</dcterms:modified>
</cp:coreProperties>
</file>